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5" r:id="rId3"/>
    <p:sldId id="285" r:id="rId4"/>
    <p:sldId id="284" r:id="rId5"/>
    <p:sldId id="283" r:id="rId6"/>
    <p:sldId id="279" r:id="rId7"/>
    <p:sldId id="281" r:id="rId8"/>
    <p:sldId id="286" r:id="rId9"/>
    <p:sldId id="271" r:id="rId10"/>
    <p:sldId id="266" r:id="rId11"/>
    <p:sldId id="278" r:id="rId12"/>
    <p:sldId id="282" r:id="rId13"/>
    <p:sldId id="272" r:id="rId14"/>
    <p:sldId id="273" r:id="rId15"/>
    <p:sldId id="287" r:id="rId16"/>
    <p:sldId id="274" r:id="rId17"/>
    <p:sldId id="264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B68"/>
    <a:srgbClr val="E98300"/>
    <a:srgbClr val="004E92"/>
    <a:srgbClr val="257835"/>
    <a:srgbClr val="90003E"/>
    <a:srgbClr val="BEB511"/>
    <a:srgbClr val="BC0031"/>
    <a:srgbClr val="0035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3" autoAdjust="0"/>
    <p:restoredTop sz="85649" autoAdjust="0"/>
  </p:normalViewPr>
  <p:slideViewPr>
    <p:cSldViewPr>
      <p:cViewPr>
        <p:scale>
          <a:sx n="55" d="100"/>
          <a:sy n="55" d="100"/>
        </p:scale>
        <p:origin x="-195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584058-C0B2-484E-8133-E49D56FDF0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5073A8-A27B-47D3-BCFA-FAB12BD56C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97EE6-5FDF-460B-8233-0B2CEF55DEC3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073A8-A27B-47D3-BCFA-FAB12BD56C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/>
            </a:lvl1pPr>
          </a:lstStyle>
          <a:p>
            <a:r>
              <a:rPr lang="en-US"/>
              <a:t>Klik om de titelstijl van het model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27B35-221C-4017-9819-0254E9C28D9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D05EA-94D8-4C04-9412-86F9A50A4F8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514600"/>
            <a:ext cx="7391400" cy="33528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324600"/>
            <a:ext cx="2438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24600"/>
            <a:ext cx="533400" cy="396875"/>
          </a:xfrm>
        </p:spPr>
        <p:txBody>
          <a:bodyPr/>
          <a:lstStyle>
            <a:lvl1pPr>
              <a:defRPr/>
            </a:lvl1pPr>
          </a:lstStyle>
          <a:p>
            <a:fld id="{0E941F9A-9611-4BF6-8D3D-50DD44BF4651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2E74E-61FD-4089-A229-8AFAE9609C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D3119-FE13-4D7B-B8A8-CF82DF6F0871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AA620-D686-4727-86ED-3C91EE72105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3EAC3-283A-47D9-9782-088135E59FBE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68E6-A9AE-422C-B5A4-DCD4475A732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4615D-DDB7-4605-96F1-867AF8ED2AA3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629D-B61F-4896-B1B1-432D8B2A197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BBD1E-2C50-42D3-944C-7698CFF5C523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98300"/>
                </a:solidFill>
              </a:defRPr>
            </a:lvl1pPr>
          </a:lstStyle>
          <a:p>
            <a:r>
              <a:rPr lang="en-US"/>
              <a:t>EADI Expert Meeting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98300"/>
                </a:solidFill>
              </a:defRPr>
            </a:lvl1pPr>
          </a:lstStyle>
          <a:p>
            <a:fld id="{85F8A59E-FA04-47FB-8FD7-E03310538E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E98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E98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</a:defRPr>
      </a:lvl2pPr>
      <a:lvl3pPr marL="1257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</a:defRPr>
      </a:lvl3pPr>
      <a:lvl4pPr marL="1714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</a:defRPr>
      </a:lvl4pPr>
      <a:lvl5pPr marL="21717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u.mans@uva.n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Entrepreneurial green cities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2200" dirty="0" err="1" smtClean="0"/>
              <a:t>Investigating</a:t>
            </a:r>
            <a:r>
              <a:rPr lang="nl-NL" sz="2200" dirty="0" smtClean="0"/>
              <a:t> the </a:t>
            </a:r>
            <a:r>
              <a:rPr lang="nl-NL" sz="2200" dirty="0" err="1" smtClean="0"/>
              <a:t>advance</a:t>
            </a:r>
            <a:r>
              <a:rPr lang="nl-NL" sz="2200" dirty="0" smtClean="0"/>
              <a:t> of </a:t>
            </a:r>
            <a:r>
              <a:rPr lang="nl-NL" sz="2200" dirty="0" err="1" smtClean="0"/>
              <a:t>renewable</a:t>
            </a:r>
            <a:r>
              <a:rPr lang="nl-NL" sz="2200" dirty="0" smtClean="0"/>
              <a:t> </a:t>
            </a:r>
            <a:r>
              <a:rPr lang="nl-NL" sz="2200" dirty="0" err="1" smtClean="0"/>
              <a:t>energy</a:t>
            </a:r>
            <a:r>
              <a:rPr lang="nl-NL" sz="2200" dirty="0" smtClean="0"/>
              <a:t> in </a:t>
            </a:r>
            <a:r>
              <a:rPr lang="nl-NL" sz="2200" dirty="0" err="1" smtClean="0"/>
              <a:t>emerging</a:t>
            </a:r>
            <a:r>
              <a:rPr lang="nl-NL" sz="2200" dirty="0" smtClean="0"/>
              <a:t> </a:t>
            </a:r>
            <a:r>
              <a:rPr lang="nl-NL" sz="2200" dirty="0" err="1" smtClean="0"/>
              <a:t>market</a:t>
            </a:r>
            <a:r>
              <a:rPr lang="nl-NL" sz="2200" dirty="0" smtClean="0"/>
              <a:t> </a:t>
            </a:r>
            <a:r>
              <a:rPr lang="nl-NL" sz="2200" dirty="0" err="1" smtClean="0"/>
              <a:t>cities</a:t>
            </a:r>
            <a:endParaRPr lang="en-US" sz="2200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449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Ulrich Mans</a:t>
            </a:r>
          </a:p>
          <a:p>
            <a:pPr>
              <a:spcBef>
                <a:spcPct val="50000"/>
              </a:spcBef>
            </a:pPr>
            <a:r>
              <a:rPr lang="nl-NL" sz="1100" b="1"/>
              <a:t>PhD Candidate</a:t>
            </a:r>
            <a:endParaRPr lang="en-US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C87E-F0D3-4B20-BD5E-002E1165A334}" type="slidenum">
              <a:rPr lang="en-US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200" dirty="0" err="1" smtClean="0"/>
              <a:t>Urban</a:t>
            </a:r>
            <a:r>
              <a:rPr lang="nl-NL" sz="2200" dirty="0" smtClean="0"/>
              <a:t> </a:t>
            </a:r>
            <a:r>
              <a:rPr lang="nl-NL" sz="2200" dirty="0" err="1" smtClean="0"/>
              <a:t>governance</a:t>
            </a:r>
            <a:r>
              <a:rPr lang="nl-NL" sz="2200" dirty="0" smtClean="0"/>
              <a:t> and the green agenda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000" dirty="0" err="1"/>
              <a:t>Two</a:t>
            </a:r>
            <a:r>
              <a:rPr lang="nl-NL" sz="2000" dirty="0"/>
              <a:t> trends in </a:t>
            </a:r>
            <a:r>
              <a:rPr lang="nl-NL" sz="2000" dirty="0" err="1"/>
              <a:t>going</a:t>
            </a:r>
            <a:r>
              <a:rPr lang="nl-NL" sz="2000" dirty="0"/>
              <a:t> green </a:t>
            </a:r>
            <a:endParaRPr lang="en-US" sz="22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314450" y="2060575"/>
            <a:ext cx="6426200" cy="3473450"/>
            <a:chOff x="1314450" y="2060575"/>
            <a:chExt cx="6426200" cy="3473450"/>
          </a:xfrm>
        </p:grpSpPr>
        <p:sp>
          <p:nvSpPr>
            <p:cNvPr id="44187" name="Line 155"/>
            <p:cNvSpPr>
              <a:spLocks noChangeShapeType="1"/>
            </p:cNvSpPr>
            <p:nvPr/>
          </p:nvSpPr>
          <p:spPr bwMode="auto">
            <a:xfrm flipV="1">
              <a:off x="1763713" y="2420938"/>
              <a:ext cx="0" cy="273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188" name="Line 156"/>
            <p:cNvSpPr>
              <a:spLocks noChangeShapeType="1"/>
            </p:cNvSpPr>
            <p:nvPr/>
          </p:nvSpPr>
          <p:spPr bwMode="auto">
            <a:xfrm flipV="1">
              <a:off x="1763713" y="5157788"/>
              <a:ext cx="54721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189" name="Text Box 157"/>
            <p:cNvSpPr txBox="1">
              <a:spLocks noChangeArrowheads="1"/>
            </p:cNvSpPr>
            <p:nvPr/>
          </p:nvSpPr>
          <p:spPr bwMode="auto">
            <a:xfrm rot="16200000">
              <a:off x="386556" y="2988469"/>
              <a:ext cx="21605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400"/>
                <a:t>Green-concsious growth</a:t>
              </a:r>
              <a:endParaRPr lang="en-US" sz="1400"/>
            </a:p>
          </p:txBody>
        </p:sp>
        <p:sp>
          <p:nvSpPr>
            <p:cNvPr id="44190" name="Text Box 158"/>
            <p:cNvSpPr txBox="1">
              <a:spLocks noChangeArrowheads="1"/>
            </p:cNvSpPr>
            <p:nvPr/>
          </p:nvSpPr>
          <p:spPr bwMode="auto">
            <a:xfrm>
              <a:off x="5292725" y="5229225"/>
              <a:ext cx="2447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400"/>
                <a:t>Green-driven growth</a:t>
              </a:r>
              <a:endParaRPr lang="en-US" sz="1400"/>
            </a:p>
          </p:txBody>
        </p:sp>
        <p:sp>
          <p:nvSpPr>
            <p:cNvPr id="44193" name="Oval 161"/>
            <p:cNvSpPr>
              <a:spLocks noChangeArrowheads="1"/>
            </p:cNvSpPr>
            <p:nvPr/>
          </p:nvSpPr>
          <p:spPr bwMode="auto">
            <a:xfrm>
              <a:off x="2266950" y="328453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4202" name="Text Box 170"/>
            <p:cNvSpPr txBox="1">
              <a:spLocks noChangeArrowheads="1"/>
            </p:cNvSpPr>
            <p:nvPr/>
          </p:nvSpPr>
          <p:spPr bwMode="auto">
            <a:xfrm>
              <a:off x="2339975" y="3141663"/>
              <a:ext cx="17287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000" dirty="0" err="1" smtClean="0"/>
                <a:t>Incentives</a:t>
              </a:r>
              <a:r>
                <a:rPr lang="nl-NL" sz="1000" dirty="0" smtClean="0"/>
                <a:t> </a:t>
              </a:r>
              <a:r>
                <a:rPr lang="nl-NL" sz="1000" dirty="0" err="1" smtClean="0"/>
                <a:t>for</a:t>
              </a:r>
              <a:r>
                <a:rPr lang="nl-NL" sz="1000" dirty="0" smtClean="0"/>
                <a:t> </a:t>
              </a:r>
              <a:r>
                <a:rPr lang="nl-NL" sz="1000" dirty="0" err="1" smtClean="0"/>
                <a:t>consumption</a:t>
              </a:r>
              <a:endParaRPr lang="en-US" sz="1000" dirty="0"/>
            </a:p>
          </p:txBody>
        </p:sp>
        <p:sp>
          <p:nvSpPr>
            <p:cNvPr id="21" name="Oval 161"/>
            <p:cNvSpPr>
              <a:spLocks noChangeArrowheads="1"/>
            </p:cNvSpPr>
            <p:nvPr/>
          </p:nvSpPr>
          <p:spPr bwMode="auto">
            <a:xfrm>
              <a:off x="1928794" y="2713034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Text Box 170"/>
            <p:cNvSpPr txBox="1">
              <a:spLocks noChangeArrowheads="1"/>
            </p:cNvSpPr>
            <p:nvPr/>
          </p:nvSpPr>
          <p:spPr bwMode="auto">
            <a:xfrm>
              <a:off x="2001819" y="2570159"/>
              <a:ext cx="17287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000" dirty="0" err="1" smtClean="0"/>
                <a:t>Awareness</a:t>
              </a:r>
              <a:r>
                <a:rPr lang="nl-NL" sz="1000" dirty="0" smtClean="0"/>
                <a:t> ca,</a:t>
              </a:r>
              <a:r>
                <a:rPr lang="nl-NL" sz="1000" dirty="0" err="1" smtClean="0"/>
                <a:t>mpaigns</a:t>
              </a:r>
              <a:endParaRPr lang="en-US" sz="1000" dirty="0"/>
            </a:p>
          </p:txBody>
        </p:sp>
        <p:sp>
          <p:nvSpPr>
            <p:cNvPr id="23" name="Oval 161"/>
            <p:cNvSpPr>
              <a:spLocks noChangeArrowheads="1"/>
            </p:cNvSpPr>
            <p:nvPr/>
          </p:nvSpPr>
          <p:spPr bwMode="auto">
            <a:xfrm>
              <a:off x="3929058" y="4856174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Text Box 170"/>
            <p:cNvSpPr txBox="1">
              <a:spLocks noChangeArrowheads="1"/>
            </p:cNvSpPr>
            <p:nvPr/>
          </p:nvSpPr>
          <p:spPr bwMode="auto">
            <a:xfrm>
              <a:off x="4002083" y="4713299"/>
              <a:ext cx="17287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000" dirty="0" smtClean="0"/>
                <a:t>CDM </a:t>
              </a:r>
              <a:r>
                <a:rPr lang="nl-NL" sz="1000" dirty="0" err="1" smtClean="0"/>
                <a:t>projects</a:t>
              </a:r>
              <a:endParaRPr lang="en-US" sz="1000" dirty="0"/>
            </a:p>
          </p:txBody>
        </p:sp>
        <p:sp>
          <p:nvSpPr>
            <p:cNvPr id="25" name="Oval 161"/>
            <p:cNvSpPr>
              <a:spLocks noChangeArrowheads="1"/>
            </p:cNvSpPr>
            <p:nvPr/>
          </p:nvSpPr>
          <p:spPr bwMode="auto">
            <a:xfrm>
              <a:off x="4429124" y="4427546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6" name="Text Box 170"/>
            <p:cNvSpPr txBox="1">
              <a:spLocks noChangeArrowheads="1"/>
            </p:cNvSpPr>
            <p:nvPr/>
          </p:nvSpPr>
          <p:spPr bwMode="auto">
            <a:xfrm>
              <a:off x="4502149" y="4284671"/>
              <a:ext cx="17287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000" dirty="0" err="1" smtClean="0"/>
                <a:t>Attracting</a:t>
              </a:r>
              <a:r>
                <a:rPr lang="nl-NL" sz="1000" dirty="0" smtClean="0"/>
                <a:t>  </a:t>
              </a:r>
              <a:r>
                <a:rPr lang="nl-NL" sz="1000" dirty="0" err="1" smtClean="0"/>
                <a:t>investment</a:t>
              </a:r>
              <a:endParaRPr lang="en-US" sz="1000" dirty="0"/>
            </a:p>
          </p:txBody>
        </p:sp>
        <p:sp>
          <p:nvSpPr>
            <p:cNvPr id="27" name="Oval 161"/>
            <p:cNvSpPr>
              <a:spLocks noChangeArrowheads="1"/>
            </p:cNvSpPr>
            <p:nvPr/>
          </p:nvSpPr>
          <p:spPr bwMode="auto">
            <a:xfrm>
              <a:off x="3929058" y="4070356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Text Box 170"/>
            <p:cNvSpPr txBox="1">
              <a:spLocks noChangeArrowheads="1"/>
            </p:cNvSpPr>
            <p:nvPr/>
          </p:nvSpPr>
          <p:spPr bwMode="auto">
            <a:xfrm>
              <a:off x="4002083" y="3927481"/>
              <a:ext cx="17287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000" dirty="0" smtClean="0"/>
                <a:t>Research &amp; </a:t>
              </a:r>
              <a:r>
                <a:rPr lang="nl-NL" sz="1000" dirty="0" err="1" smtClean="0"/>
                <a:t>Development</a:t>
              </a:r>
              <a:endParaRPr lang="en-US" sz="1000" dirty="0"/>
            </a:p>
          </p:txBody>
        </p:sp>
        <p:sp>
          <p:nvSpPr>
            <p:cNvPr id="29" name="Oval 161"/>
            <p:cNvSpPr>
              <a:spLocks noChangeArrowheads="1"/>
            </p:cNvSpPr>
            <p:nvPr/>
          </p:nvSpPr>
          <p:spPr bwMode="auto">
            <a:xfrm>
              <a:off x="1984369" y="3641728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Text Box 170"/>
            <p:cNvSpPr txBox="1">
              <a:spLocks noChangeArrowheads="1"/>
            </p:cNvSpPr>
            <p:nvPr/>
          </p:nvSpPr>
          <p:spPr bwMode="auto">
            <a:xfrm>
              <a:off x="2057394" y="3498853"/>
              <a:ext cx="21574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000" dirty="0" smtClean="0"/>
                <a:t>Subsidies </a:t>
              </a:r>
              <a:r>
                <a:rPr lang="nl-NL" sz="1000" dirty="0" err="1" smtClean="0"/>
                <a:t>for</a:t>
              </a:r>
              <a:r>
                <a:rPr lang="nl-NL" sz="1000" dirty="0" smtClean="0"/>
                <a:t> </a:t>
              </a:r>
              <a:r>
                <a:rPr lang="nl-NL" sz="1000" dirty="0" err="1" smtClean="0"/>
                <a:t>energy</a:t>
              </a:r>
              <a:r>
                <a:rPr lang="nl-NL" sz="1000" dirty="0" smtClean="0"/>
                <a:t> </a:t>
              </a:r>
              <a:r>
                <a:rPr lang="nl-NL" sz="1000" dirty="0" err="1" smtClean="0"/>
                <a:t>production</a:t>
              </a:r>
              <a:endParaRPr lang="en-US" sz="1000" dirty="0"/>
            </a:p>
          </p:txBody>
        </p:sp>
        <p:sp>
          <p:nvSpPr>
            <p:cNvPr id="31" name="Oval 161"/>
            <p:cNvSpPr>
              <a:spLocks noChangeArrowheads="1"/>
            </p:cNvSpPr>
            <p:nvPr/>
          </p:nvSpPr>
          <p:spPr bwMode="auto">
            <a:xfrm>
              <a:off x="4143372" y="3570290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Text Box 170"/>
            <p:cNvSpPr txBox="1">
              <a:spLocks noChangeArrowheads="1"/>
            </p:cNvSpPr>
            <p:nvPr/>
          </p:nvSpPr>
          <p:spPr bwMode="auto">
            <a:xfrm>
              <a:off x="4216397" y="3427415"/>
              <a:ext cx="17287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1000" dirty="0" err="1" smtClean="0"/>
                <a:t>Regulating</a:t>
              </a:r>
              <a:r>
                <a:rPr lang="nl-NL" sz="1000" dirty="0" smtClean="0"/>
                <a:t> </a:t>
              </a:r>
              <a:r>
                <a:rPr lang="nl-NL" sz="1000" dirty="0" err="1" smtClean="0"/>
                <a:t>standards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C87E-F0D3-4B20-BD5E-002E1165A334}" type="slidenum">
              <a:rPr lang="en-US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200" dirty="0" err="1"/>
              <a:t>Entrepreneurial</a:t>
            </a:r>
            <a:r>
              <a:rPr lang="nl-NL" sz="2200" dirty="0"/>
              <a:t> </a:t>
            </a:r>
            <a:r>
              <a:rPr lang="nl-NL" sz="2200" dirty="0" smtClean="0"/>
              <a:t>green </a:t>
            </a:r>
            <a:r>
              <a:rPr lang="nl-NL" sz="2200" dirty="0" err="1" smtClean="0"/>
              <a:t>cities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000" dirty="0" err="1"/>
              <a:t>Two</a:t>
            </a:r>
            <a:r>
              <a:rPr lang="nl-NL" sz="2000" dirty="0"/>
              <a:t> trends in </a:t>
            </a:r>
            <a:r>
              <a:rPr lang="nl-NL" sz="2000" dirty="0" err="1"/>
              <a:t>going</a:t>
            </a:r>
            <a:r>
              <a:rPr lang="nl-NL" sz="2000" dirty="0"/>
              <a:t> green </a:t>
            </a:r>
            <a:endParaRPr lang="en-US" sz="2200" dirty="0"/>
          </a:p>
        </p:txBody>
      </p:sp>
      <p:sp>
        <p:nvSpPr>
          <p:cNvPr id="44187" name="Line 155"/>
          <p:cNvSpPr>
            <a:spLocks noChangeShapeType="1"/>
          </p:cNvSpPr>
          <p:nvPr/>
        </p:nvSpPr>
        <p:spPr bwMode="auto">
          <a:xfrm flipV="1">
            <a:off x="1763713" y="2420938"/>
            <a:ext cx="0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4188" name="Line 156"/>
          <p:cNvSpPr>
            <a:spLocks noChangeShapeType="1"/>
          </p:cNvSpPr>
          <p:nvPr/>
        </p:nvSpPr>
        <p:spPr bwMode="auto">
          <a:xfrm flipV="1">
            <a:off x="1763713" y="5157788"/>
            <a:ext cx="5472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4189" name="Text Box 157"/>
          <p:cNvSpPr txBox="1">
            <a:spLocks noChangeArrowheads="1"/>
          </p:cNvSpPr>
          <p:nvPr/>
        </p:nvSpPr>
        <p:spPr bwMode="auto">
          <a:xfrm rot="16200000">
            <a:off x="386556" y="2988469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/>
              <a:t>Green-concsious growth</a:t>
            </a:r>
            <a:endParaRPr lang="en-US" sz="1400"/>
          </a:p>
        </p:txBody>
      </p:sp>
      <p:sp>
        <p:nvSpPr>
          <p:cNvPr id="44190" name="Text Box 158"/>
          <p:cNvSpPr txBox="1">
            <a:spLocks noChangeArrowheads="1"/>
          </p:cNvSpPr>
          <p:nvPr/>
        </p:nvSpPr>
        <p:spPr bwMode="auto">
          <a:xfrm>
            <a:off x="5292725" y="522922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/>
              <a:t>Green-driven growth</a:t>
            </a:r>
            <a:endParaRPr lang="en-US" sz="1400"/>
          </a:p>
        </p:txBody>
      </p:sp>
      <p:sp>
        <p:nvSpPr>
          <p:cNvPr id="44193" name="Oval 161"/>
          <p:cNvSpPr>
            <a:spLocks noChangeArrowheads="1"/>
          </p:cNvSpPr>
          <p:nvPr/>
        </p:nvSpPr>
        <p:spPr bwMode="auto">
          <a:xfrm>
            <a:off x="2266950" y="32845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4202" name="Text Box 170"/>
          <p:cNvSpPr txBox="1">
            <a:spLocks noChangeArrowheads="1"/>
          </p:cNvSpPr>
          <p:nvPr/>
        </p:nvSpPr>
        <p:spPr bwMode="auto">
          <a:xfrm>
            <a:off x="2339975" y="3141663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dirty="0" err="1" smtClean="0"/>
              <a:t>Incentives</a:t>
            </a:r>
            <a:r>
              <a:rPr lang="nl-NL" sz="1000" dirty="0" smtClean="0"/>
              <a:t> </a:t>
            </a:r>
            <a:r>
              <a:rPr lang="nl-NL" sz="1000" dirty="0" err="1" smtClean="0"/>
              <a:t>for</a:t>
            </a:r>
            <a:r>
              <a:rPr lang="nl-NL" sz="1000" dirty="0" smtClean="0"/>
              <a:t> </a:t>
            </a:r>
            <a:r>
              <a:rPr lang="nl-NL" sz="1000" dirty="0" err="1" smtClean="0"/>
              <a:t>consumption</a:t>
            </a:r>
            <a:endParaRPr lang="en-US" sz="1000" dirty="0"/>
          </a:p>
        </p:txBody>
      </p:sp>
      <p:sp>
        <p:nvSpPr>
          <p:cNvPr id="21" name="Oval 161"/>
          <p:cNvSpPr>
            <a:spLocks noChangeArrowheads="1"/>
          </p:cNvSpPr>
          <p:nvPr/>
        </p:nvSpPr>
        <p:spPr bwMode="auto">
          <a:xfrm>
            <a:off x="1928794" y="271303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Text Box 170"/>
          <p:cNvSpPr txBox="1">
            <a:spLocks noChangeArrowheads="1"/>
          </p:cNvSpPr>
          <p:nvPr/>
        </p:nvSpPr>
        <p:spPr bwMode="auto">
          <a:xfrm>
            <a:off x="2001819" y="2570159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dirty="0" err="1" smtClean="0"/>
              <a:t>Awareness</a:t>
            </a:r>
            <a:r>
              <a:rPr lang="nl-NL" sz="1000" dirty="0" smtClean="0"/>
              <a:t> ca,</a:t>
            </a:r>
            <a:r>
              <a:rPr lang="nl-NL" sz="1000" dirty="0" err="1" smtClean="0"/>
              <a:t>mpaigns</a:t>
            </a:r>
            <a:endParaRPr lang="en-US" sz="1000" dirty="0"/>
          </a:p>
        </p:txBody>
      </p:sp>
      <p:sp>
        <p:nvSpPr>
          <p:cNvPr id="23" name="Oval 161"/>
          <p:cNvSpPr>
            <a:spLocks noChangeArrowheads="1"/>
          </p:cNvSpPr>
          <p:nvPr/>
        </p:nvSpPr>
        <p:spPr bwMode="auto">
          <a:xfrm>
            <a:off x="3929058" y="485617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Text Box 170"/>
          <p:cNvSpPr txBox="1">
            <a:spLocks noChangeArrowheads="1"/>
          </p:cNvSpPr>
          <p:nvPr/>
        </p:nvSpPr>
        <p:spPr bwMode="auto">
          <a:xfrm>
            <a:off x="4002083" y="4713299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dirty="0" smtClean="0"/>
              <a:t>CDM </a:t>
            </a:r>
            <a:r>
              <a:rPr lang="nl-NL" sz="1000" dirty="0" err="1" smtClean="0"/>
              <a:t>projects</a:t>
            </a:r>
            <a:endParaRPr lang="en-US" sz="1000" dirty="0"/>
          </a:p>
        </p:txBody>
      </p:sp>
      <p:sp>
        <p:nvSpPr>
          <p:cNvPr id="25" name="Oval 161"/>
          <p:cNvSpPr>
            <a:spLocks noChangeArrowheads="1"/>
          </p:cNvSpPr>
          <p:nvPr/>
        </p:nvSpPr>
        <p:spPr bwMode="auto">
          <a:xfrm>
            <a:off x="4429124" y="4427546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6" name="Text Box 170"/>
          <p:cNvSpPr txBox="1">
            <a:spLocks noChangeArrowheads="1"/>
          </p:cNvSpPr>
          <p:nvPr/>
        </p:nvSpPr>
        <p:spPr bwMode="auto">
          <a:xfrm>
            <a:off x="4502149" y="4284671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dirty="0" err="1" smtClean="0"/>
              <a:t>Attracting</a:t>
            </a:r>
            <a:r>
              <a:rPr lang="nl-NL" sz="1000" dirty="0" smtClean="0"/>
              <a:t>  </a:t>
            </a:r>
            <a:r>
              <a:rPr lang="nl-NL" sz="1000" dirty="0" err="1" smtClean="0"/>
              <a:t>investment</a:t>
            </a:r>
            <a:endParaRPr lang="en-US" sz="1000" dirty="0"/>
          </a:p>
        </p:txBody>
      </p:sp>
      <p:sp>
        <p:nvSpPr>
          <p:cNvPr id="27" name="Oval 161"/>
          <p:cNvSpPr>
            <a:spLocks noChangeArrowheads="1"/>
          </p:cNvSpPr>
          <p:nvPr/>
        </p:nvSpPr>
        <p:spPr bwMode="auto">
          <a:xfrm>
            <a:off x="3929058" y="4070356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8" name="Text Box 170"/>
          <p:cNvSpPr txBox="1">
            <a:spLocks noChangeArrowheads="1"/>
          </p:cNvSpPr>
          <p:nvPr/>
        </p:nvSpPr>
        <p:spPr bwMode="auto">
          <a:xfrm>
            <a:off x="4002083" y="3927481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dirty="0" smtClean="0"/>
              <a:t>Research &amp; </a:t>
            </a:r>
            <a:r>
              <a:rPr lang="nl-NL" sz="1000" dirty="0" err="1" smtClean="0"/>
              <a:t>Development</a:t>
            </a:r>
            <a:endParaRPr lang="en-US" sz="1000" dirty="0"/>
          </a:p>
        </p:txBody>
      </p:sp>
      <p:sp>
        <p:nvSpPr>
          <p:cNvPr id="29" name="Oval 161"/>
          <p:cNvSpPr>
            <a:spLocks noChangeArrowheads="1"/>
          </p:cNvSpPr>
          <p:nvPr/>
        </p:nvSpPr>
        <p:spPr bwMode="auto">
          <a:xfrm>
            <a:off x="1984369" y="364172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Text Box 170"/>
          <p:cNvSpPr txBox="1">
            <a:spLocks noChangeArrowheads="1"/>
          </p:cNvSpPr>
          <p:nvPr/>
        </p:nvSpPr>
        <p:spPr bwMode="auto">
          <a:xfrm>
            <a:off x="2057394" y="3498853"/>
            <a:ext cx="21574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dirty="0" smtClean="0"/>
              <a:t>Subsidies </a:t>
            </a:r>
            <a:r>
              <a:rPr lang="nl-NL" sz="1000" dirty="0" err="1" smtClean="0"/>
              <a:t>for</a:t>
            </a:r>
            <a:r>
              <a:rPr lang="nl-NL" sz="1000" dirty="0" smtClean="0"/>
              <a:t> </a:t>
            </a:r>
            <a:r>
              <a:rPr lang="nl-NL" sz="1000" dirty="0" err="1" smtClean="0"/>
              <a:t>energy</a:t>
            </a:r>
            <a:r>
              <a:rPr lang="nl-NL" sz="1000" dirty="0" smtClean="0"/>
              <a:t> </a:t>
            </a:r>
            <a:r>
              <a:rPr lang="nl-NL" sz="1000" dirty="0" err="1" smtClean="0"/>
              <a:t>production</a:t>
            </a:r>
            <a:endParaRPr lang="en-US" sz="1000" dirty="0"/>
          </a:p>
        </p:txBody>
      </p:sp>
      <p:sp>
        <p:nvSpPr>
          <p:cNvPr id="31" name="Oval 161"/>
          <p:cNvSpPr>
            <a:spLocks noChangeArrowheads="1"/>
          </p:cNvSpPr>
          <p:nvPr/>
        </p:nvSpPr>
        <p:spPr bwMode="auto">
          <a:xfrm>
            <a:off x="4143372" y="357029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2" name="Text Box 170"/>
          <p:cNvSpPr txBox="1">
            <a:spLocks noChangeArrowheads="1"/>
          </p:cNvSpPr>
          <p:nvPr/>
        </p:nvSpPr>
        <p:spPr bwMode="auto">
          <a:xfrm>
            <a:off x="4216397" y="3427415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 dirty="0" err="1" smtClean="0"/>
              <a:t>Regulating</a:t>
            </a:r>
            <a:r>
              <a:rPr lang="nl-NL" sz="1000" dirty="0" smtClean="0"/>
              <a:t> </a:t>
            </a:r>
            <a:r>
              <a:rPr lang="nl-NL" sz="1000" dirty="0" err="1" smtClean="0"/>
              <a:t>standards</a:t>
            </a:r>
            <a:endParaRPr lang="en-US" sz="1000" dirty="0"/>
          </a:p>
        </p:txBody>
      </p:sp>
      <p:sp>
        <p:nvSpPr>
          <p:cNvPr id="33" name="Oval 32"/>
          <p:cNvSpPr/>
          <p:nvPr/>
        </p:nvSpPr>
        <p:spPr>
          <a:xfrm>
            <a:off x="4857752" y="2500306"/>
            <a:ext cx="192882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753-772F-4795-A23F-1B33F7380641}" type="slidenum">
              <a:rPr lang="en-US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86728" cy="838200"/>
          </a:xfrm>
        </p:spPr>
        <p:txBody>
          <a:bodyPr/>
          <a:lstStyle/>
          <a:p>
            <a:r>
              <a:rPr lang="nl-NL" sz="2200" dirty="0" smtClean="0"/>
              <a:t>Step 3: </a:t>
            </a:r>
            <a:r>
              <a:rPr lang="nl-NL" sz="2200" dirty="0" err="1" smtClean="0"/>
              <a:t>Entrepreneurial</a:t>
            </a:r>
            <a:r>
              <a:rPr lang="nl-NL" sz="2200" dirty="0" smtClean="0"/>
              <a:t> green city</a:t>
            </a:r>
            <a:br>
              <a:rPr lang="nl-NL" sz="2200" dirty="0" smtClean="0"/>
            </a:br>
            <a:r>
              <a:rPr lang="nl-NL" sz="2200" dirty="0" err="1" smtClean="0"/>
              <a:t>Looking</a:t>
            </a:r>
            <a:r>
              <a:rPr lang="nl-NL" sz="2200" dirty="0" smtClean="0"/>
              <a:t> </a:t>
            </a:r>
            <a:r>
              <a:rPr lang="nl-NL" sz="2200" dirty="0" err="1" smtClean="0"/>
              <a:t>beyond</a:t>
            </a:r>
            <a:r>
              <a:rPr lang="nl-NL" sz="2200" dirty="0" smtClean="0"/>
              <a:t> the </a:t>
            </a:r>
            <a:r>
              <a:rPr lang="nl-NL" sz="2200" dirty="0" err="1" smtClean="0"/>
              <a:t>first</a:t>
            </a:r>
            <a:r>
              <a:rPr lang="nl-NL" sz="2200" dirty="0" smtClean="0"/>
              <a:t> </a:t>
            </a:r>
            <a:r>
              <a:rPr lang="nl-NL" sz="2200" dirty="0" err="1" smtClean="0"/>
              <a:t>experiments</a:t>
            </a:r>
            <a:r>
              <a:rPr lang="nl-NL" sz="2200" dirty="0"/>
              <a:t/>
            </a:r>
            <a:br>
              <a:rPr lang="nl-NL" sz="2200" dirty="0"/>
            </a:br>
            <a:endParaRPr lang="en-US" sz="2200" dirty="0"/>
          </a:p>
        </p:txBody>
      </p:sp>
      <p:sp>
        <p:nvSpPr>
          <p:cNvPr id="6" name="Line 155"/>
          <p:cNvSpPr>
            <a:spLocks noChangeShapeType="1"/>
          </p:cNvSpPr>
          <p:nvPr/>
        </p:nvSpPr>
        <p:spPr bwMode="auto">
          <a:xfrm flipV="1">
            <a:off x="1763713" y="2420938"/>
            <a:ext cx="0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7" name="Line 156"/>
          <p:cNvSpPr>
            <a:spLocks noChangeShapeType="1"/>
          </p:cNvSpPr>
          <p:nvPr/>
        </p:nvSpPr>
        <p:spPr bwMode="auto">
          <a:xfrm flipV="1">
            <a:off x="1763713" y="5157788"/>
            <a:ext cx="5472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" name="Text Box 157"/>
          <p:cNvSpPr txBox="1">
            <a:spLocks noChangeArrowheads="1"/>
          </p:cNvSpPr>
          <p:nvPr/>
        </p:nvSpPr>
        <p:spPr bwMode="auto">
          <a:xfrm rot="16200000">
            <a:off x="386556" y="2988469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/>
              <a:t>Green-concsious growth</a:t>
            </a:r>
            <a:endParaRPr lang="en-US" sz="1400"/>
          </a:p>
        </p:txBody>
      </p:sp>
      <p:sp>
        <p:nvSpPr>
          <p:cNvPr id="9" name="Text Box 158"/>
          <p:cNvSpPr txBox="1">
            <a:spLocks noChangeArrowheads="1"/>
          </p:cNvSpPr>
          <p:nvPr/>
        </p:nvSpPr>
        <p:spPr bwMode="auto">
          <a:xfrm>
            <a:off x="5292725" y="522922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/>
              <a:t>Green-driven growth</a:t>
            </a:r>
            <a:endParaRPr lang="en-US" sz="1400"/>
          </a:p>
        </p:txBody>
      </p:sp>
      <p:sp>
        <p:nvSpPr>
          <p:cNvPr id="10" name="Oval 159"/>
          <p:cNvSpPr>
            <a:spLocks noChangeArrowheads="1"/>
          </p:cNvSpPr>
          <p:nvPr/>
        </p:nvSpPr>
        <p:spPr bwMode="auto">
          <a:xfrm>
            <a:off x="5148263" y="32845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Oval 160"/>
          <p:cNvSpPr>
            <a:spLocks noChangeArrowheads="1"/>
          </p:cNvSpPr>
          <p:nvPr/>
        </p:nvSpPr>
        <p:spPr bwMode="auto">
          <a:xfrm>
            <a:off x="5867400" y="28527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Oval 161"/>
          <p:cNvSpPr>
            <a:spLocks noChangeArrowheads="1"/>
          </p:cNvSpPr>
          <p:nvPr/>
        </p:nvSpPr>
        <p:spPr bwMode="auto">
          <a:xfrm>
            <a:off x="2266950" y="32845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Oval 162"/>
          <p:cNvSpPr>
            <a:spLocks noChangeArrowheads="1"/>
          </p:cNvSpPr>
          <p:nvPr/>
        </p:nvSpPr>
        <p:spPr bwMode="auto">
          <a:xfrm>
            <a:off x="2916238" y="42211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Oval 163"/>
          <p:cNvSpPr>
            <a:spLocks noChangeArrowheads="1"/>
          </p:cNvSpPr>
          <p:nvPr/>
        </p:nvSpPr>
        <p:spPr bwMode="auto">
          <a:xfrm>
            <a:off x="5651500" y="47244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Oval 164"/>
          <p:cNvSpPr>
            <a:spLocks noChangeArrowheads="1"/>
          </p:cNvSpPr>
          <p:nvPr/>
        </p:nvSpPr>
        <p:spPr bwMode="auto">
          <a:xfrm>
            <a:off x="4643438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Text Box 165"/>
          <p:cNvSpPr txBox="1">
            <a:spLocks noChangeArrowheads="1"/>
          </p:cNvSpPr>
          <p:nvPr/>
        </p:nvSpPr>
        <p:spPr bwMode="auto">
          <a:xfrm>
            <a:off x="4716463" y="3933825"/>
            <a:ext cx="1728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Pune, India</a:t>
            </a:r>
            <a:endParaRPr lang="en-US" sz="1000"/>
          </a:p>
        </p:txBody>
      </p:sp>
      <p:sp>
        <p:nvSpPr>
          <p:cNvPr id="17" name="Text Box 166"/>
          <p:cNvSpPr txBox="1">
            <a:spLocks noChangeArrowheads="1"/>
          </p:cNvSpPr>
          <p:nvPr/>
        </p:nvSpPr>
        <p:spPr bwMode="auto">
          <a:xfrm>
            <a:off x="5724525" y="4581525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Wuxi, China</a:t>
            </a:r>
            <a:endParaRPr lang="en-US" sz="1000"/>
          </a:p>
        </p:txBody>
      </p:sp>
      <p:sp>
        <p:nvSpPr>
          <p:cNvPr id="18" name="Text Box 167"/>
          <p:cNvSpPr txBox="1">
            <a:spLocks noChangeArrowheads="1"/>
          </p:cNvSpPr>
          <p:nvPr/>
        </p:nvSpPr>
        <p:spPr bwMode="auto">
          <a:xfrm>
            <a:off x="5219700" y="3141663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Songdo, South Korea</a:t>
            </a:r>
            <a:endParaRPr lang="en-US" sz="1000"/>
          </a:p>
        </p:txBody>
      </p:sp>
      <p:sp>
        <p:nvSpPr>
          <p:cNvPr id="19" name="Text Box 168"/>
          <p:cNvSpPr txBox="1">
            <a:spLocks noChangeArrowheads="1"/>
          </p:cNvSpPr>
          <p:nvPr/>
        </p:nvSpPr>
        <p:spPr bwMode="auto">
          <a:xfrm>
            <a:off x="5940425" y="2708275"/>
            <a:ext cx="201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Masdar, United Arab Emirates</a:t>
            </a:r>
            <a:endParaRPr lang="en-US" sz="1000"/>
          </a:p>
        </p:txBody>
      </p:sp>
      <p:sp>
        <p:nvSpPr>
          <p:cNvPr id="20" name="Text Box 169"/>
          <p:cNvSpPr txBox="1">
            <a:spLocks noChangeArrowheads="1"/>
          </p:cNvSpPr>
          <p:nvPr/>
        </p:nvSpPr>
        <p:spPr bwMode="auto">
          <a:xfrm>
            <a:off x="2987675" y="4076700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Zira Island, Azerbaijan</a:t>
            </a:r>
            <a:endParaRPr lang="en-US" sz="1000"/>
          </a:p>
        </p:txBody>
      </p:sp>
      <p:sp>
        <p:nvSpPr>
          <p:cNvPr id="21" name="Text Box 170"/>
          <p:cNvSpPr txBox="1">
            <a:spLocks noChangeArrowheads="1"/>
          </p:cNvSpPr>
          <p:nvPr/>
        </p:nvSpPr>
        <p:spPr bwMode="auto">
          <a:xfrm>
            <a:off x="2339975" y="3141663"/>
            <a:ext cx="172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Cape Town, South Africa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8AEC-6E51-4202-94F6-191D8E15528B}" type="slidenum">
              <a:rPr lang="en-US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200" dirty="0" err="1"/>
              <a:t>Renewable</a:t>
            </a:r>
            <a:r>
              <a:rPr lang="nl-NL" sz="2200" dirty="0"/>
              <a:t> Energy</a:t>
            </a:r>
            <a:br>
              <a:rPr lang="nl-NL" sz="2200" dirty="0"/>
            </a:br>
            <a:r>
              <a:rPr lang="nl-NL" sz="2000" dirty="0" err="1" smtClean="0"/>
              <a:t>Investment</a:t>
            </a:r>
            <a:r>
              <a:rPr lang="nl-NL" sz="2000" dirty="0" smtClean="0"/>
              <a:t> trends </a:t>
            </a:r>
            <a:r>
              <a:rPr lang="nl-NL" sz="2000" dirty="0"/>
              <a:t>in </a:t>
            </a:r>
            <a:r>
              <a:rPr lang="nl-NL" sz="2000" dirty="0" err="1"/>
              <a:t>an</a:t>
            </a:r>
            <a:r>
              <a:rPr lang="nl-NL" sz="2000" dirty="0"/>
              <a:t> </a:t>
            </a:r>
            <a:r>
              <a:rPr lang="nl-NL" sz="2000" dirty="0" err="1"/>
              <a:t>emerging</a:t>
            </a:r>
            <a:r>
              <a:rPr lang="nl-NL" sz="2000" dirty="0"/>
              <a:t> sector - SOLAR</a:t>
            </a:r>
            <a:endParaRPr lang="en-US" sz="2200" dirty="0"/>
          </a:p>
        </p:txBody>
      </p:sp>
      <p:pic>
        <p:nvPicPr>
          <p:cNvPr id="62467" name="Picture 3" descr="solarcou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62150"/>
            <a:ext cx="59404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3998-ACD5-406E-9994-029A3C9EFDF3}" type="slidenum">
              <a:rPr lang="en-US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200" dirty="0" err="1"/>
              <a:t>Renewable</a:t>
            </a:r>
            <a:r>
              <a:rPr lang="nl-NL" sz="2200" dirty="0"/>
              <a:t> Energy</a:t>
            </a:r>
            <a:br>
              <a:rPr lang="nl-NL" sz="2200" dirty="0"/>
            </a:br>
            <a:r>
              <a:rPr lang="nl-NL" sz="2000" dirty="0" err="1" smtClean="0"/>
              <a:t>Investment</a:t>
            </a:r>
            <a:r>
              <a:rPr lang="nl-NL" sz="2000" dirty="0" smtClean="0"/>
              <a:t> trends </a:t>
            </a:r>
            <a:r>
              <a:rPr lang="nl-NL" sz="2000" dirty="0"/>
              <a:t>in </a:t>
            </a:r>
            <a:r>
              <a:rPr lang="nl-NL" sz="2000" dirty="0" err="1"/>
              <a:t>an</a:t>
            </a:r>
            <a:r>
              <a:rPr lang="nl-NL" sz="2000" dirty="0"/>
              <a:t> </a:t>
            </a:r>
            <a:r>
              <a:rPr lang="nl-NL" sz="2000" dirty="0" err="1"/>
              <a:t>emerging</a:t>
            </a:r>
            <a:r>
              <a:rPr lang="nl-NL" sz="2000" dirty="0"/>
              <a:t> sector - WIND</a:t>
            </a:r>
            <a:endParaRPr lang="en-US" sz="2200" dirty="0"/>
          </a:p>
        </p:txBody>
      </p:sp>
      <p:pic>
        <p:nvPicPr>
          <p:cNvPr id="63492" name="Picture 4" descr="windcou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989138"/>
            <a:ext cx="59055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39368"/>
            <a:ext cx="3571900" cy="19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Urban Resilience Lecture</a:t>
            </a:r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06034-E122-4DBB-B734-4C2171475FE5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200" dirty="0" smtClean="0"/>
              <a:t>Case </a:t>
            </a:r>
            <a:r>
              <a:rPr lang="nl-NL" sz="2200" dirty="0" err="1" smtClean="0"/>
              <a:t>Study</a:t>
            </a:r>
            <a:r>
              <a:rPr lang="nl-NL" sz="2200" dirty="0" smtClean="0"/>
              <a:t>: Cape Town</a:t>
            </a:r>
            <a:r>
              <a:rPr lang="nl-NL" sz="2200" dirty="0" smtClean="0"/>
              <a:t/>
            </a:r>
            <a:br>
              <a:rPr lang="nl-NL" sz="2200" dirty="0" smtClean="0"/>
            </a:br>
            <a:r>
              <a:rPr lang="nl-NL" sz="2000" dirty="0" smtClean="0"/>
              <a:t>Dilemma’s </a:t>
            </a:r>
            <a:r>
              <a:rPr lang="nl-NL" sz="2000" dirty="0" smtClean="0"/>
              <a:t>of a pioneer</a:t>
            </a:r>
            <a:endParaRPr lang="en-US" sz="2000" dirty="0" smtClean="0"/>
          </a:p>
        </p:txBody>
      </p:sp>
      <p:sp>
        <p:nvSpPr>
          <p:cNvPr id="23557" name="Rectangle 43"/>
          <p:cNvSpPr>
            <a:spLocks noChangeArrowheads="1"/>
          </p:cNvSpPr>
          <p:nvPr/>
        </p:nvSpPr>
        <p:spPr bwMode="auto">
          <a:xfrm>
            <a:off x="723929" y="2420938"/>
            <a:ext cx="7920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sz="1600" dirty="0" err="1"/>
              <a:t>Early</a:t>
            </a:r>
            <a:r>
              <a:rPr lang="nl-NL" sz="1600" dirty="0"/>
              <a:t> </a:t>
            </a:r>
            <a:r>
              <a:rPr lang="nl-NL" sz="1600" dirty="0" err="1"/>
              <a:t>action</a:t>
            </a:r>
            <a:r>
              <a:rPr lang="nl-NL" sz="1600" dirty="0"/>
              <a:t>: 2002 WSSD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sz="1600" dirty="0" err="1"/>
              <a:t>Commitment</a:t>
            </a:r>
            <a:r>
              <a:rPr lang="nl-NL" sz="1600" dirty="0"/>
              <a:t> </a:t>
            </a:r>
            <a:r>
              <a:rPr lang="nl-NL" sz="1600" dirty="0" err="1"/>
              <a:t>on</a:t>
            </a:r>
            <a:r>
              <a:rPr lang="nl-NL" sz="1600" dirty="0"/>
              <a:t> </a:t>
            </a:r>
            <a:r>
              <a:rPr lang="nl-NL" sz="1600" dirty="0" err="1"/>
              <a:t>municipal</a:t>
            </a:r>
            <a:r>
              <a:rPr lang="nl-NL" sz="1600" dirty="0"/>
              <a:t> level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sz="1600" dirty="0" err="1"/>
              <a:t>Key</a:t>
            </a:r>
            <a:r>
              <a:rPr lang="nl-NL" sz="1600" dirty="0"/>
              <a:t> </a:t>
            </a:r>
            <a:r>
              <a:rPr lang="nl-NL" sz="1600" dirty="0" err="1"/>
              <a:t>figures</a:t>
            </a:r>
            <a:r>
              <a:rPr lang="nl-NL" sz="1600" dirty="0"/>
              <a:t> </a:t>
            </a:r>
            <a:r>
              <a:rPr lang="nl-NL" sz="1600" dirty="0" err="1"/>
              <a:t>advocating</a:t>
            </a:r>
            <a:r>
              <a:rPr lang="nl-NL" sz="1600" dirty="0"/>
              <a:t> </a:t>
            </a:r>
            <a:r>
              <a:rPr lang="nl-NL" sz="1600" dirty="0" err="1"/>
              <a:t>pilot</a:t>
            </a:r>
            <a:r>
              <a:rPr lang="nl-NL" sz="1600" dirty="0"/>
              <a:t> </a:t>
            </a:r>
            <a:r>
              <a:rPr lang="nl-NL" sz="1600" dirty="0" err="1"/>
              <a:t>projects</a:t>
            </a:r>
            <a:endParaRPr lang="nl-NL" sz="1600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sz="1600" dirty="0"/>
              <a:t>First </a:t>
            </a:r>
            <a:r>
              <a:rPr lang="nl-NL" sz="1600" dirty="0" err="1"/>
              <a:t>results</a:t>
            </a:r>
            <a:r>
              <a:rPr lang="nl-NL" sz="1600" dirty="0"/>
              <a:t> in 2008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sz="1600" dirty="0" err="1"/>
              <a:t>Assessing</a:t>
            </a:r>
            <a:r>
              <a:rPr lang="nl-NL" sz="1600" dirty="0"/>
              <a:t> the </a:t>
            </a:r>
            <a:r>
              <a:rPr lang="nl-NL" sz="1600" dirty="0" err="1"/>
              <a:t>problems</a:t>
            </a:r>
            <a:endParaRPr lang="nl-NL" sz="1600" dirty="0"/>
          </a:p>
          <a:p>
            <a:pPr lvl="2">
              <a:lnSpc>
                <a:spcPct val="150000"/>
              </a:lnSpc>
              <a:buSzPct val="80000"/>
            </a:pPr>
            <a:endParaRPr lang="nl-NL" sz="1600" dirty="0"/>
          </a:p>
          <a:p>
            <a:pPr lvl="2">
              <a:lnSpc>
                <a:spcPct val="150000"/>
              </a:lnSpc>
              <a:buSzPct val="80000"/>
            </a:pPr>
            <a:r>
              <a:rPr lang="nl-NL" sz="1600" i="1" dirty="0" err="1"/>
              <a:t>But</a:t>
            </a:r>
            <a:r>
              <a:rPr lang="nl-NL" sz="1600" i="1" dirty="0"/>
              <a:t> </a:t>
            </a:r>
            <a:r>
              <a:rPr lang="nl-NL" sz="1600" i="1" dirty="0" err="1"/>
              <a:t>now</a:t>
            </a:r>
            <a:r>
              <a:rPr lang="nl-NL" sz="1600" i="1" dirty="0"/>
              <a:t>: </a:t>
            </a:r>
            <a:r>
              <a:rPr lang="nl-NL" sz="1600" i="1" dirty="0" err="1"/>
              <a:t>waiting</a:t>
            </a:r>
            <a:r>
              <a:rPr lang="nl-NL" sz="1600" i="1" dirty="0"/>
              <a:t> </a:t>
            </a:r>
            <a:r>
              <a:rPr lang="nl-NL" sz="1600" i="1" dirty="0" err="1"/>
              <a:t>for</a:t>
            </a:r>
            <a:r>
              <a:rPr lang="nl-NL" sz="1600" i="1" dirty="0"/>
              <a:t> </a:t>
            </a:r>
            <a:r>
              <a:rPr lang="nl-NL" sz="1600" i="1" dirty="0" err="1"/>
              <a:t>national</a:t>
            </a:r>
            <a:r>
              <a:rPr lang="nl-NL" sz="1600" i="1" dirty="0"/>
              <a:t> </a:t>
            </a:r>
            <a:r>
              <a:rPr lang="nl-NL" sz="1600" i="1" dirty="0" err="1"/>
              <a:t>regulation</a:t>
            </a:r>
            <a:endParaRPr lang="nl-NL" sz="1600" i="1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</p:txBody>
      </p:sp>
      <p:pic>
        <p:nvPicPr>
          <p:cNvPr id="23558" name="Picture 45" descr="cape-town-wind-f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125538"/>
            <a:ext cx="2290763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7" descr="kuyas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500438"/>
            <a:ext cx="29511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rot="10800000">
            <a:off x="1071538" y="5072074"/>
            <a:ext cx="100013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C45D-D1E2-4E08-9FFF-D40190DD34A1}" type="slidenum">
              <a:rPr lang="en-US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200" dirty="0" err="1"/>
              <a:t>Way</a:t>
            </a:r>
            <a:r>
              <a:rPr lang="nl-NL" sz="2200" dirty="0"/>
              <a:t> </a:t>
            </a:r>
            <a:r>
              <a:rPr lang="nl-NL" sz="2200" dirty="0" err="1"/>
              <a:t>Forward</a:t>
            </a:r>
            <a:r>
              <a:rPr lang="nl-NL" sz="2200" dirty="0"/>
              <a:t/>
            </a:r>
            <a:br>
              <a:rPr lang="nl-NL" sz="2200" dirty="0"/>
            </a:br>
            <a:r>
              <a:rPr lang="nl-NL" sz="2000" dirty="0"/>
              <a:t>Research </a:t>
            </a:r>
            <a:r>
              <a:rPr lang="nl-NL" sz="2000" dirty="0" err="1" smtClean="0"/>
              <a:t>Questions</a:t>
            </a:r>
            <a:endParaRPr lang="en-US" sz="2000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28596" y="2420938"/>
            <a:ext cx="845978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medium-size</a:t>
            </a:r>
            <a:r>
              <a:rPr lang="nl-NL" dirty="0" smtClean="0"/>
              <a:t> </a:t>
            </a:r>
            <a:r>
              <a:rPr lang="nl-NL" dirty="0" err="1" smtClean="0"/>
              <a:t>cities</a:t>
            </a:r>
            <a:r>
              <a:rPr lang="nl-NL" dirty="0" smtClean="0"/>
              <a:t> are </a:t>
            </a:r>
            <a:r>
              <a:rPr lang="nl-NL" dirty="0" err="1" smtClean="0"/>
              <a:t>emerging</a:t>
            </a:r>
            <a:r>
              <a:rPr lang="nl-NL" dirty="0" smtClean="0"/>
              <a:t> </a:t>
            </a:r>
            <a:r>
              <a:rPr lang="nl-NL" dirty="0" err="1" smtClean="0"/>
              <a:t>centres</a:t>
            </a:r>
            <a:r>
              <a:rPr lang="nl-NL" dirty="0" smtClean="0"/>
              <a:t> of the </a:t>
            </a:r>
            <a:r>
              <a:rPr lang="nl-NL" dirty="0" err="1" smtClean="0"/>
              <a:t>global</a:t>
            </a:r>
            <a:r>
              <a:rPr lang="nl-NL" dirty="0" smtClean="0"/>
              <a:t> </a:t>
            </a:r>
            <a:r>
              <a:rPr lang="nl-NL" dirty="0" err="1" smtClean="0"/>
              <a:t>renewabble</a:t>
            </a:r>
            <a:r>
              <a:rPr lang="nl-NL" dirty="0" smtClean="0"/>
              <a:t> </a:t>
            </a:r>
            <a:r>
              <a:rPr lang="nl-NL" dirty="0" err="1" smtClean="0"/>
              <a:t>energy</a:t>
            </a:r>
            <a:r>
              <a:rPr lang="nl-NL" dirty="0" smtClean="0"/>
              <a:t> sector?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smtClean="0"/>
              <a:t>To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extent</a:t>
            </a:r>
            <a:r>
              <a:rPr lang="nl-NL" dirty="0" smtClean="0"/>
              <a:t> to </a:t>
            </a:r>
            <a:r>
              <a:rPr lang="nl-NL" dirty="0" err="1" smtClean="0"/>
              <a:t>they</a:t>
            </a:r>
            <a:r>
              <a:rPr lang="nl-NL" dirty="0" smtClean="0"/>
              <a:t> combine GCG </a:t>
            </a:r>
            <a:r>
              <a:rPr lang="nl-NL" dirty="0" err="1" smtClean="0"/>
              <a:t>with</a:t>
            </a:r>
            <a:r>
              <a:rPr lang="nl-NL" dirty="0" smtClean="0"/>
              <a:t> GDG? 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strategies</a:t>
            </a:r>
            <a:r>
              <a:rPr lang="nl-NL" dirty="0" smtClean="0"/>
              <a:t> do </a:t>
            </a:r>
            <a:r>
              <a:rPr lang="nl-NL" dirty="0" err="1" smtClean="0"/>
              <a:t>municipalities</a:t>
            </a:r>
            <a:r>
              <a:rPr lang="nl-NL" dirty="0" smtClean="0"/>
              <a:t> </a:t>
            </a:r>
            <a:r>
              <a:rPr lang="nl-NL" dirty="0" err="1" smtClean="0"/>
              <a:t>follow</a:t>
            </a:r>
            <a:r>
              <a:rPr lang="nl-NL" dirty="0" smtClean="0"/>
              <a:t> …?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challenges</a:t>
            </a:r>
            <a:r>
              <a:rPr lang="nl-NL" dirty="0" smtClean="0"/>
              <a:t> do </a:t>
            </a:r>
            <a:r>
              <a:rPr lang="nl-NL" dirty="0" err="1" smtClean="0"/>
              <a:t>municipalities</a:t>
            </a:r>
            <a:r>
              <a:rPr lang="nl-NL" dirty="0" smtClean="0"/>
              <a:t> face…? 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much</a:t>
            </a:r>
            <a:r>
              <a:rPr lang="nl-NL" dirty="0" smtClean="0"/>
              <a:t> </a:t>
            </a:r>
            <a:r>
              <a:rPr lang="nl-NL" dirty="0" err="1" smtClean="0"/>
              <a:t>autonomy</a:t>
            </a:r>
            <a:r>
              <a:rPr lang="nl-NL" dirty="0" smtClean="0"/>
              <a:t> do these </a:t>
            </a:r>
            <a:r>
              <a:rPr lang="nl-NL" dirty="0" err="1" smtClean="0"/>
              <a:t>municipalities</a:t>
            </a:r>
            <a:r>
              <a:rPr lang="nl-NL" dirty="0" smtClean="0"/>
              <a:t> have…? 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None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CB07-4BB7-453F-A522-E2B7D4AB90D2}" type="slidenum">
              <a:rPr lang="en-US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62516" y="2285992"/>
            <a:ext cx="5795962" cy="3352800"/>
          </a:xfrm>
          <a:noFill/>
          <a:ln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nl-NL" sz="2200" dirty="0" err="1"/>
              <a:t>Thank</a:t>
            </a:r>
            <a:r>
              <a:rPr lang="nl-NL" sz="2200" dirty="0"/>
              <a:t> </a:t>
            </a:r>
            <a:r>
              <a:rPr lang="nl-NL" sz="2200" dirty="0" err="1"/>
              <a:t>you</a:t>
            </a:r>
            <a:r>
              <a:rPr lang="nl-NL" sz="2200" dirty="0" smtClean="0"/>
              <a:t>.</a:t>
            </a:r>
          </a:p>
          <a:p>
            <a:pPr>
              <a:buFont typeface="Wingdings 2" pitchFamily="18" charset="2"/>
              <a:buNone/>
            </a:pPr>
            <a:endParaRPr lang="nl-NL" sz="2200" dirty="0" smtClean="0"/>
          </a:p>
          <a:p>
            <a:pPr>
              <a:buFont typeface="Wingdings 2" pitchFamily="18" charset="2"/>
              <a:buNone/>
            </a:pPr>
            <a:endParaRPr lang="nl-NL" sz="1800" dirty="0"/>
          </a:p>
          <a:p>
            <a:pPr>
              <a:buFont typeface="Wingdings 2" pitchFamily="18" charset="2"/>
              <a:buNone/>
            </a:pPr>
            <a:r>
              <a:rPr lang="nl-NL" sz="1800" dirty="0" smtClean="0"/>
              <a:t>		</a:t>
            </a:r>
            <a:r>
              <a:rPr lang="nl-NL" sz="1800" dirty="0" err="1" smtClean="0">
                <a:hlinkClick r:id="rId2"/>
              </a:rPr>
              <a:t>u.mans</a:t>
            </a:r>
            <a:r>
              <a:rPr lang="nl-NL" sz="1800" dirty="0" smtClean="0">
                <a:hlinkClick r:id="rId2"/>
              </a:rPr>
              <a:t>@</a:t>
            </a:r>
            <a:r>
              <a:rPr lang="nl-NL" sz="1800" dirty="0" err="1" smtClean="0">
                <a:hlinkClick r:id="rId2"/>
              </a:rPr>
              <a:t>uva.nl</a:t>
            </a:r>
            <a:endParaRPr lang="nl-NL" sz="1800" dirty="0" smtClean="0"/>
          </a:p>
          <a:p>
            <a:pPr>
              <a:buNone/>
            </a:pPr>
            <a:r>
              <a:rPr lang="nl-NL" sz="1800" dirty="0" smtClean="0"/>
              <a:t>http://home.medewerker.uva.nl/u.mans</a:t>
            </a:r>
            <a:r>
              <a:rPr lang="nl-NL" sz="2200" dirty="0" smtClean="0"/>
              <a:t>/ </a:t>
            </a:r>
            <a:endParaRPr lang="en-US" sz="2200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47771"/>
            <a:ext cx="3976717" cy="55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9" descr="http://www.clipartheaven.com/clipart/international/people_-_images/ricksha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6063"/>
            <a:ext cx="1579563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13" descr="http://lagodaxnian.files.wordpress.com/2010/03/map-emergingmarkets2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50"/>
            <a:ext cx="42735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Urban Resilience Lecture</a:t>
            </a:r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43F43-9EEA-4D17-9C05-3E9744B23D52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233488"/>
            <a:ext cx="7391400" cy="838200"/>
          </a:xfrm>
        </p:spPr>
        <p:txBody>
          <a:bodyPr/>
          <a:lstStyle/>
          <a:p>
            <a:pPr eaLnBrk="1" hangingPunct="1"/>
            <a:r>
              <a:rPr lang="nl-NL" sz="2200" smtClean="0"/>
              <a:t>Looking at the world’s periphery</a:t>
            </a:r>
            <a:br>
              <a:rPr lang="nl-NL" sz="2200" smtClean="0"/>
            </a:br>
            <a:r>
              <a:rPr lang="nl-NL" sz="2000" smtClean="0"/>
              <a:t>Why emerging markets matter</a:t>
            </a:r>
            <a:r>
              <a:rPr lang="nl-NL" sz="2200" smtClean="0"/>
              <a:t/>
            </a:r>
            <a:br>
              <a:rPr lang="nl-NL" sz="2200" smtClean="0"/>
            </a:br>
            <a:endParaRPr lang="en-US" sz="2200" smtClean="0"/>
          </a:p>
        </p:txBody>
      </p:sp>
      <p:sp>
        <p:nvSpPr>
          <p:cNvPr id="15367" name="Rectangle 111"/>
          <p:cNvSpPr>
            <a:spLocks noChangeArrowheads="1"/>
          </p:cNvSpPr>
          <p:nvPr/>
        </p:nvSpPr>
        <p:spPr bwMode="auto">
          <a:xfrm>
            <a:off x="428625" y="2357438"/>
            <a:ext cx="73580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/>
              <a:t>Large</a:t>
            </a:r>
            <a:r>
              <a:rPr lang="nl-NL" dirty="0"/>
              <a:t> </a:t>
            </a:r>
            <a:r>
              <a:rPr lang="nl-NL" dirty="0" err="1"/>
              <a:t>share</a:t>
            </a:r>
            <a:r>
              <a:rPr lang="nl-NL" dirty="0"/>
              <a:t> of </a:t>
            </a:r>
            <a:r>
              <a:rPr lang="nl-NL" dirty="0" err="1"/>
              <a:t>world</a:t>
            </a:r>
            <a:r>
              <a:rPr lang="nl-NL" dirty="0"/>
              <a:t> </a:t>
            </a:r>
            <a:r>
              <a:rPr lang="nl-NL" dirty="0" err="1"/>
              <a:t>population</a:t>
            </a: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/>
              <a:t>High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 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/>
              <a:t>Demographic</a:t>
            </a:r>
            <a:r>
              <a:rPr lang="nl-NL" dirty="0"/>
              <a:t> </a:t>
            </a:r>
            <a:r>
              <a:rPr lang="nl-NL" dirty="0" err="1"/>
              <a:t>growth</a:t>
            </a: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/>
              <a:t>High </a:t>
            </a:r>
            <a:r>
              <a:rPr lang="nl-NL" dirty="0" err="1"/>
              <a:t>levels</a:t>
            </a:r>
            <a:r>
              <a:rPr lang="nl-NL" dirty="0"/>
              <a:t> of </a:t>
            </a:r>
            <a:r>
              <a:rPr lang="nl-NL" dirty="0" err="1"/>
              <a:t>urbanisation</a:t>
            </a: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/>
              <a:t>Living </a:t>
            </a:r>
            <a:r>
              <a:rPr lang="nl-NL" dirty="0" err="1"/>
              <a:t>standards</a:t>
            </a:r>
            <a:r>
              <a:rPr lang="nl-NL" dirty="0"/>
              <a:t> </a:t>
            </a:r>
            <a:r>
              <a:rPr lang="nl-NL" dirty="0" err="1"/>
              <a:t>rise</a:t>
            </a:r>
            <a:endParaRPr lang="nl-NL" dirty="0"/>
          </a:p>
          <a:p>
            <a:pPr lvl="2">
              <a:lnSpc>
                <a:spcPct val="150000"/>
              </a:lnSpc>
              <a:buSzPct val="80000"/>
            </a:pPr>
            <a:endParaRPr lang="nl-NL" dirty="0"/>
          </a:p>
          <a:p>
            <a:pPr lvl="2">
              <a:lnSpc>
                <a:spcPct val="150000"/>
              </a:lnSpc>
              <a:buSzPct val="80000"/>
            </a:pPr>
            <a:r>
              <a:rPr lang="nl-NL" i="1" dirty="0" err="1"/>
              <a:t>Result</a:t>
            </a:r>
            <a:r>
              <a:rPr lang="nl-NL" i="1" dirty="0"/>
              <a:t>: Energy </a:t>
            </a:r>
            <a:r>
              <a:rPr lang="nl-NL" i="1" dirty="0" err="1"/>
              <a:t>demand</a:t>
            </a:r>
            <a:r>
              <a:rPr lang="nl-NL" i="1" dirty="0"/>
              <a:t> </a:t>
            </a:r>
            <a:r>
              <a:rPr lang="nl-NL" i="1" dirty="0" err="1"/>
              <a:t>increases</a:t>
            </a:r>
            <a:r>
              <a:rPr lang="nl-NL" i="1" dirty="0"/>
              <a:t> in </a:t>
            </a:r>
            <a:r>
              <a:rPr lang="nl-NL" i="1" dirty="0" err="1"/>
              <a:t>emerging</a:t>
            </a:r>
            <a:r>
              <a:rPr lang="nl-NL" i="1" dirty="0"/>
              <a:t> </a:t>
            </a:r>
            <a:r>
              <a:rPr lang="nl-NL" i="1" dirty="0" err="1"/>
              <a:t>markets</a:t>
            </a:r>
            <a:endParaRPr lang="nl-NL" i="1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None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</p:txBody>
      </p:sp>
      <p:pic>
        <p:nvPicPr>
          <p:cNvPr id="15368" name="Picture 115" descr="Emerging Markets Hedge Fu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643188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7" descr="http://www.whatinvestment.co.uk/article_images/articledir_1292/646146/1_full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5003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753-772F-4795-A23F-1B33F7380641}" type="slidenum">
              <a:rPr lang="en-US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86728" cy="838200"/>
          </a:xfrm>
        </p:spPr>
        <p:txBody>
          <a:bodyPr/>
          <a:lstStyle/>
          <a:p>
            <a:r>
              <a:rPr lang="nl-NL" sz="2200" dirty="0" smtClean="0"/>
              <a:t>Step 1: </a:t>
            </a:r>
            <a:r>
              <a:rPr lang="nl-NL" sz="2200" dirty="0"/>
              <a:t>G</a:t>
            </a:r>
            <a:r>
              <a:rPr lang="nl-NL" sz="2200" dirty="0" smtClean="0"/>
              <a:t>lobal city </a:t>
            </a:r>
            <a:r>
              <a:rPr lang="nl-NL" sz="2200" dirty="0" err="1" smtClean="0"/>
              <a:t>networks</a:t>
            </a:r>
            <a:r>
              <a:rPr lang="nl-NL" sz="2200" dirty="0" smtClean="0"/>
              <a:t/>
            </a:r>
            <a:br>
              <a:rPr lang="nl-NL" sz="2200" dirty="0" smtClean="0"/>
            </a:br>
            <a:r>
              <a:rPr lang="nl-NL" sz="2200" dirty="0" err="1" smtClean="0"/>
              <a:t>Looking</a:t>
            </a:r>
            <a:r>
              <a:rPr lang="nl-NL" sz="2200" dirty="0" smtClean="0"/>
              <a:t> </a:t>
            </a:r>
            <a:r>
              <a:rPr lang="nl-NL" sz="2200" dirty="0" err="1" smtClean="0"/>
              <a:t>beyond</a:t>
            </a:r>
            <a:r>
              <a:rPr lang="nl-NL" sz="2200" dirty="0" smtClean="0"/>
              <a:t> </a:t>
            </a:r>
            <a:r>
              <a:rPr lang="nl-NL" sz="2200" dirty="0" err="1" smtClean="0"/>
              <a:t>rankings</a:t>
            </a:r>
            <a:r>
              <a:rPr lang="nl-NL" sz="2200" dirty="0" smtClean="0"/>
              <a:t>: </a:t>
            </a:r>
            <a:r>
              <a:rPr lang="nl-NL" sz="2200" dirty="0" err="1" smtClean="0"/>
              <a:t>e</a:t>
            </a:r>
            <a:r>
              <a:rPr lang="nl-NL" sz="2000" dirty="0" err="1" smtClean="0"/>
              <a:t>very</a:t>
            </a:r>
            <a:r>
              <a:rPr lang="nl-NL" sz="2000" dirty="0" smtClean="0"/>
              <a:t> city is </a:t>
            </a:r>
            <a:r>
              <a:rPr lang="nl-NL" sz="2000" dirty="0" err="1" smtClean="0"/>
              <a:t>global</a:t>
            </a:r>
            <a:r>
              <a:rPr lang="nl-NL" sz="2000" dirty="0" smtClean="0"/>
              <a:t> in </a:t>
            </a:r>
            <a:r>
              <a:rPr lang="nl-NL" sz="2000" dirty="0" err="1" smtClean="0"/>
              <a:t>its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 smtClean="0"/>
              <a:t>ways</a:t>
            </a:r>
            <a:r>
              <a:rPr lang="nl-NL" sz="2200" dirty="0"/>
              <a:t/>
            </a:r>
            <a:br>
              <a:rPr lang="nl-NL" sz="2200" dirty="0"/>
            </a:br>
            <a:endParaRPr lang="en-US" sz="2200" dirty="0"/>
          </a:p>
        </p:txBody>
      </p:sp>
      <p:pic>
        <p:nvPicPr>
          <p:cNvPr id="43120" name="Picture 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36" y="2285992"/>
            <a:ext cx="7530840" cy="381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753-772F-4795-A23F-1B33F7380641}" type="slidenum">
              <a:rPr lang="en-US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86728" cy="838200"/>
          </a:xfrm>
        </p:spPr>
        <p:txBody>
          <a:bodyPr/>
          <a:lstStyle/>
          <a:p>
            <a:r>
              <a:rPr lang="nl-NL" sz="2200" dirty="0" smtClean="0"/>
              <a:t>Step 1: </a:t>
            </a:r>
            <a:r>
              <a:rPr lang="nl-NL" sz="2200" dirty="0"/>
              <a:t>G</a:t>
            </a:r>
            <a:r>
              <a:rPr lang="nl-NL" sz="2200" dirty="0" smtClean="0"/>
              <a:t>lobal city </a:t>
            </a:r>
            <a:r>
              <a:rPr lang="nl-NL" sz="2200" dirty="0" err="1" smtClean="0"/>
              <a:t>networks</a:t>
            </a:r>
            <a:r>
              <a:rPr lang="nl-NL" sz="2200" dirty="0" smtClean="0"/>
              <a:t/>
            </a:r>
            <a:br>
              <a:rPr lang="nl-NL" sz="2200" dirty="0" smtClean="0"/>
            </a:br>
            <a:r>
              <a:rPr lang="nl-NL" sz="2200" dirty="0" err="1" smtClean="0"/>
              <a:t>Looking</a:t>
            </a:r>
            <a:r>
              <a:rPr lang="nl-NL" sz="2200" dirty="0" smtClean="0"/>
              <a:t> </a:t>
            </a:r>
            <a:r>
              <a:rPr lang="nl-NL" sz="2200" dirty="0" err="1" smtClean="0"/>
              <a:t>beyond</a:t>
            </a:r>
            <a:r>
              <a:rPr lang="nl-NL" sz="2200" dirty="0" smtClean="0"/>
              <a:t> </a:t>
            </a:r>
            <a:r>
              <a:rPr lang="nl-NL" sz="2200" dirty="0" err="1" smtClean="0"/>
              <a:t>rankings</a:t>
            </a:r>
            <a:r>
              <a:rPr lang="nl-NL" sz="2200" dirty="0" smtClean="0"/>
              <a:t>: </a:t>
            </a:r>
            <a:r>
              <a:rPr lang="nl-NL" sz="2200" dirty="0" err="1" smtClean="0"/>
              <a:t>e</a:t>
            </a:r>
            <a:r>
              <a:rPr lang="nl-NL" sz="2000" dirty="0" err="1" smtClean="0"/>
              <a:t>very</a:t>
            </a:r>
            <a:r>
              <a:rPr lang="nl-NL" sz="2000" dirty="0" smtClean="0"/>
              <a:t> city is </a:t>
            </a:r>
            <a:r>
              <a:rPr lang="nl-NL" sz="2000" dirty="0" err="1" smtClean="0"/>
              <a:t>global</a:t>
            </a:r>
            <a:r>
              <a:rPr lang="nl-NL" sz="2000" dirty="0" smtClean="0"/>
              <a:t> in </a:t>
            </a:r>
            <a:r>
              <a:rPr lang="nl-NL" sz="2000" dirty="0" err="1" smtClean="0"/>
              <a:t>its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 smtClean="0"/>
              <a:t>ways</a:t>
            </a:r>
            <a:r>
              <a:rPr lang="nl-NL" sz="2200" dirty="0"/>
              <a:t/>
            </a:r>
            <a:br>
              <a:rPr lang="nl-NL" sz="2200" dirty="0"/>
            </a:br>
            <a:endParaRPr lang="en-US" sz="22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5003454" cy="29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744" y="2214554"/>
            <a:ext cx="40536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753-772F-4795-A23F-1B33F7380641}" type="slidenum">
              <a:rPr lang="en-US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86728" cy="838200"/>
          </a:xfrm>
        </p:spPr>
        <p:txBody>
          <a:bodyPr/>
          <a:lstStyle/>
          <a:p>
            <a:r>
              <a:rPr lang="nl-NL" sz="2200" dirty="0" smtClean="0"/>
              <a:t>Step 1: </a:t>
            </a:r>
            <a:r>
              <a:rPr lang="nl-NL" sz="2200" dirty="0"/>
              <a:t>G</a:t>
            </a:r>
            <a:r>
              <a:rPr lang="nl-NL" sz="2200" dirty="0" smtClean="0"/>
              <a:t>lobal city </a:t>
            </a:r>
            <a:r>
              <a:rPr lang="nl-NL" sz="2200" dirty="0" err="1" smtClean="0"/>
              <a:t>networks</a:t>
            </a:r>
            <a:r>
              <a:rPr lang="nl-NL" sz="2200" dirty="0" smtClean="0"/>
              <a:t/>
            </a:r>
            <a:br>
              <a:rPr lang="nl-NL" sz="2200" dirty="0" smtClean="0"/>
            </a:br>
            <a:r>
              <a:rPr lang="nl-NL" sz="2200" dirty="0" err="1" smtClean="0"/>
              <a:t>Looking</a:t>
            </a:r>
            <a:r>
              <a:rPr lang="nl-NL" sz="2200" dirty="0" smtClean="0"/>
              <a:t> </a:t>
            </a:r>
            <a:r>
              <a:rPr lang="nl-NL" sz="2200" dirty="0" err="1" smtClean="0"/>
              <a:t>beyond</a:t>
            </a:r>
            <a:r>
              <a:rPr lang="nl-NL" sz="2200" dirty="0" smtClean="0"/>
              <a:t> </a:t>
            </a:r>
            <a:r>
              <a:rPr lang="nl-NL" sz="2200" dirty="0" err="1" smtClean="0"/>
              <a:t>rankings</a:t>
            </a:r>
            <a:r>
              <a:rPr lang="nl-NL" sz="2200" dirty="0" smtClean="0"/>
              <a:t>: </a:t>
            </a:r>
            <a:r>
              <a:rPr lang="nl-NL" sz="2200" dirty="0" err="1" smtClean="0"/>
              <a:t>e</a:t>
            </a:r>
            <a:r>
              <a:rPr lang="nl-NL" sz="2000" dirty="0" err="1" smtClean="0"/>
              <a:t>very</a:t>
            </a:r>
            <a:r>
              <a:rPr lang="nl-NL" sz="2000" dirty="0" smtClean="0"/>
              <a:t> city is </a:t>
            </a:r>
            <a:r>
              <a:rPr lang="nl-NL" sz="2000" dirty="0" err="1" smtClean="0"/>
              <a:t>global</a:t>
            </a:r>
            <a:r>
              <a:rPr lang="nl-NL" sz="2000" dirty="0" smtClean="0"/>
              <a:t> in </a:t>
            </a:r>
            <a:r>
              <a:rPr lang="nl-NL" sz="2000" dirty="0" err="1" smtClean="0"/>
              <a:t>its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 smtClean="0"/>
              <a:t>ways</a:t>
            </a:r>
            <a:r>
              <a:rPr lang="nl-NL" sz="2200" dirty="0"/>
              <a:t/>
            </a:r>
            <a:br>
              <a:rPr lang="nl-NL" sz="2200" dirty="0"/>
            </a:br>
            <a:endParaRPr lang="en-US" sz="22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348" y="2160652"/>
            <a:ext cx="6310352" cy="391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753-772F-4795-A23F-1B33F7380641}" type="slidenum">
              <a:rPr lang="en-US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86728" cy="838200"/>
          </a:xfrm>
        </p:spPr>
        <p:txBody>
          <a:bodyPr/>
          <a:lstStyle/>
          <a:p>
            <a:r>
              <a:rPr lang="nl-NL" sz="2200" dirty="0" smtClean="0"/>
              <a:t>Step 1: </a:t>
            </a:r>
            <a:r>
              <a:rPr lang="nl-NL" sz="2200" dirty="0"/>
              <a:t>G</a:t>
            </a:r>
            <a:r>
              <a:rPr lang="nl-NL" sz="2200" dirty="0" smtClean="0"/>
              <a:t>lobal city </a:t>
            </a:r>
            <a:r>
              <a:rPr lang="nl-NL" sz="2200" dirty="0" err="1" smtClean="0"/>
              <a:t>networks</a:t>
            </a:r>
            <a:r>
              <a:rPr lang="nl-NL" sz="2200" dirty="0" smtClean="0"/>
              <a:t/>
            </a:r>
            <a:br>
              <a:rPr lang="nl-NL" sz="2200" dirty="0" smtClean="0"/>
            </a:br>
            <a:r>
              <a:rPr lang="nl-NL" sz="2200" dirty="0" err="1" smtClean="0"/>
              <a:t>Looking</a:t>
            </a:r>
            <a:r>
              <a:rPr lang="nl-NL" sz="2200" dirty="0" smtClean="0"/>
              <a:t> </a:t>
            </a:r>
            <a:r>
              <a:rPr lang="nl-NL" sz="2200" dirty="0" err="1" smtClean="0"/>
              <a:t>beyond</a:t>
            </a:r>
            <a:r>
              <a:rPr lang="nl-NL" sz="2200" dirty="0" smtClean="0"/>
              <a:t> </a:t>
            </a:r>
            <a:r>
              <a:rPr lang="nl-NL" sz="2200" dirty="0" err="1" smtClean="0"/>
              <a:t>rankings</a:t>
            </a:r>
            <a:r>
              <a:rPr lang="nl-NL" sz="2200" dirty="0" smtClean="0"/>
              <a:t>: </a:t>
            </a:r>
            <a:r>
              <a:rPr lang="nl-NL" sz="2200" dirty="0" err="1" smtClean="0"/>
              <a:t>e</a:t>
            </a:r>
            <a:r>
              <a:rPr lang="nl-NL" sz="2000" dirty="0" err="1" smtClean="0"/>
              <a:t>very</a:t>
            </a:r>
            <a:r>
              <a:rPr lang="nl-NL" sz="2000" dirty="0" smtClean="0"/>
              <a:t> city is </a:t>
            </a:r>
            <a:r>
              <a:rPr lang="nl-NL" sz="2000" dirty="0" err="1" smtClean="0"/>
              <a:t>global</a:t>
            </a:r>
            <a:r>
              <a:rPr lang="nl-NL" sz="2000" dirty="0" smtClean="0"/>
              <a:t> in </a:t>
            </a:r>
            <a:r>
              <a:rPr lang="nl-NL" sz="2000" dirty="0" err="1" smtClean="0"/>
              <a:t>its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 smtClean="0"/>
              <a:t>ways</a:t>
            </a:r>
            <a:r>
              <a:rPr lang="nl-NL" sz="2200" dirty="0"/>
              <a:t/>
            </a:r>
            <a:br>
              <a:rPr lang="nl-NL" sz="2200" dirty="0"/>
            </a:br>
            <a:endParaRPr lang="en-US" sz="2200" dirty="0"/>
          </a:p>
        </p:txBody>
      </p:sp>
      <p:sp>
        <p:nvSpPr>
          <p:cNvPr id="6" name="Rectangle 111"/>
          <p:cNvSpPr>
            <a:spLocks noChangeArrowheads="1"/>
          </p:cNvSpPr>
          <p:nvPr/>
        </p:nvSpPr>
        <p:spPr bwMode="auto">
          <a:xfrm>
            <a:off x="428625" y="2357438"/>
            <a:ext cx="79295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buSzPct val="80000"/>
            </a:pPr>
            <a:r>
              <a:rPr lang="nl-NL" dirty="0" err="1" smtClean="0"/>
              <a:t>Towards</a:t>
            </a:r>
            <a:r>
              <a:rPr lang="nl-NL" dirty="0" smtClean="0"/>
              <a:t> a </a:t>
            </a:r>
            <a:r>
              <a:rPr lang="nl-NL" dirty="0" err="1" smtClean="0"/>
              <a:t>new</a:t>
            </a:r>
            <a:r>
              <a:rPr lang="nl-NL" dirty="0" smtClean="0"/>
              <a:t> field of research: </a:t>
            </a:r>
          </a:p>
          <a:p>
            <a:pPr lvl="2">
              <a:lnSpc>
                <a:spcPct val="150000"/>
              </a:lnSpc>
              <a:buSzPct val="80000"/>
            </a:pPr>
            <a:endParaRPr lang="nl-NL" dirty="0" smtClean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 smtClean="0"/>
              <a:t>Industrialised</a:t>
            </a:r>
            <a:r>
              <a:rPr lang="nl-NL" dirty="0" smtClean="0"/>
              <a:t> </a:t>
            </a:r>
            <a:r>
              <a:rPr lang="nl-NL" dirty="0" err="1" smtClean="0"/>
              <a:t>markets</a:t>
            </a:r>
            <a:r>
              <a:rPr lang="nl-NL" dirty="0" smtClean="0"/>
              <a:t>… to… </a:t>
            </a:r>
            <a:r>
              <a:rPr lang="nl-NL" dirty="0" err="1" smtClean="0"/>
              <a:t>emerging</a:t>
            </a:r>
            <a:r>
              <a:rPr lang="nl-NL" dirty="0" smtClean="0"/>
              <a:t> </a:t>
            </a:r>
            <a:r>
              <a:rPr lang="nl-NL" dirty="0" err="1" smtClean="0"/>
              <a:t>markets</a:t>
            </a: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mega-cities</a:t>
            </a:r>
            <a:r>
              <a:rPr lang="nl-NL" dirty="0" smtClean="0"/>
              <a:t> … to… medium </a:t>
            </a:r>
            <a:r>
              <a:rPr lang="nl-NL" dirty="0" err="1" smtClean="0"/>
              <a:t>size</a:t>
            </a:r>
            <a:r>
              <a:rPr lang="nl-NL" dirty="0" smtClean="0"/>
              <a:t> </a:t>
            </a:r>
            <a:r>
              <a:rPr lang="nl-NL" dirty="0" err="1" smtClean="0"/>
              <a:t>cities</a:t>
            </a:r>
            <a:r>
              <a:rPr lang="nl-NL" dirty="0" smtClean="0"/>
              <a:t> </a:t>
            </a: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footprint</a:t>
            </a:r>
            <a:r>
              <a:rPr lang="nl-NL" dirty="0" smtClean="0"/>
              <a:t> … to… </a:t>
            </a:r>
            <a:r>
              <a:rPr lang="nl-NL" dirty="0" err="1" smtClean="0"/>
              <a:t>sector-specific</a:t>
            </a:r>
            <a:r>
              <a:rPr lang="nl-NL" dirty="0" smtClean="0"/>
              <a:t> </a:t>
            </a:r>
            <a:r>
              <a:rPr lang="nl-NL" dirty="0" err="1" smtClean="0"/>
              <a:t>leverage</a:t>
            </a: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  <a:p>
            <a:pPr lvl="2">
              <a:lnSpc>
                <a:spcPct val="150000"/>
              </a:lnSpc>
              <a:buSzPct val="80000"/>
            </a:pPr>
            <a:r>
              <a:rPr lang="nl-NL" i="1" dirty="0" smtClean="0"/>
              <a:t>A </a:t>
            </a:r>
            <a:r>
              <a:rPr lang="nl-NL" i="1" dirty="0" err="1" smtClean="0"/>
              <a:t>new</a:t>
            </a:r>
            <a:r>
              <a:rPr lang="nl-NL" i="1" dirty="0" smtClean="0"/>
              <a:t> type of city </a:t>
            </a:r>
            <a:r>
              <a:rPr lang="nl-NL" i="1" dirty="0" err="1" smtClean="0"/>
              <a:t>connectivity</a:t>
            </a:r>
            <a:r>
              <a:rPr lang="nl-NL" i="1" dirty="0" smtClean="0"/>
              <a:t>, </a:t>
            </a:r>
            <a:r>
              <a:rPr lang="nl-NL" i="1" dirty="0" err="1" smtClean="0"/>
              <a:t>based</a:t>
            </a:r>
            <a:r>
              <a:rPr lang="nl-NL" i="1" dirty="0" smtClean="0"/>
              <a:t> </a:t>
            </a:r>
            <a:r>
              <a:rPr lang="nl-NL" i="1" dirty="0" err="1" smtClean="0"/>
              <a:t>on</a:t>
            </a:r>
            <a:r>
              <a:rPr lang="nl-NL" i="1" dirty="0" smtClean="0"/>
              <a:t> a city’s ‘prime sectors’</a:t>
            </a:r>
            <a:endParaRPr lang="nl-NL" i="1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None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Urban Resilience Lecture</a:t>
            </a:r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4402D-7154-40DB-92E3-550143EA9ED9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200" dirty="0" err="1" smtClean="0"/>
              <a:t>Looking</a:t>
            </a:r>
            <a:r>
              <a:rPr lang="nl-NL" sz="2200" dirty="0" smtClean="0"/>
              <a:t> at </a:t>
            </a:r>
            <a:r>
              <a:rPr lang="nl-NL" sz="2200" dirty="0" err="1" smtClean="0"/>
              <a:t>medium-size</a:t>
            </a:r>
            <a:r>
              <a:rPr lang="nl-NL" sz="2200" dirty="0" smtClean="0"/>
              <a:t> </a:t>
            </a:r>
            <a:r>
              <a:rPr lang="nl-NL" sz="2200" dirty="0" err="1" smtClean="0"/>
              <a:t>cities</a:t>
            </a:r>
            <a:r>
              <a:rPr lang="nl-NL" sz="2200" dirty="0" smtClean="0"/>
              <a:t/>
            </a:r>
            <a:br>
              <a:rPr lang="nl-NL" sz="2200" dirty="0" smtClean="0"/>
            </a:br>
            <a:r>
              <a:rPr lang="nl-NL" sz="2000" dirty="0" err="1" smtClean="0"/>
              <a:t>Why</a:t>
            </a:r>
            <a:r>
              <a:rPr lang="nl-NL" sz="2000" dirty="0" smtClean="0"/>
              <a:t> </a:t>
            </a:r>
            <a:r>
              <a:rPr lang="nl-NL" sz="2000" dirty="0" smtClean="0"/>
              <a:t>the 1-5 </a:t>
            </a:r>
            <a:r>
              <a:rPr lang="nl-NL" sz="2000" dirty="0" err="1" smtClean="0"/>
              <a:t>million</a:t>
            </a:r>
            <a:r>
              <a:rPr lang="nl-NL" sz="2000" dirty="0" smtClean="0"/>
              <a:t> </a:t>
            </a:r>
            <a:r>
              <a:rPr lang="nl-NL" sz="2000" dirty="0" err="1" smtClean="0"/>
              <a:t>category</a:t>
            </a:r>
            <a:r>
              <a:rPr lang="nl-NL" sz="2000" dirty="0" smtClean="0"/>
              <a:t> is </a:t>
            </a:r>
            <a:r>
              <a:rPr lang="nl-NL" sz="2000" dirty="0" smtClean="0"/>
              <a:t>important: the bad </a:t>
            </a:r>
            <a:r>
              <a:rPr lang="nl-NL" sz="2000" dirty="0" err="1" smtClean="0"/>
              <a:t>news</a:t>
            </a:r>
            <a:r>
              <a:rPr lang="nl-NL" sz="2200" dirty="0" smtClean="0"/>
              <a:t/>
            </a:r>
            <a:br>
              <a:rPr lang="nl-NL" sz="2200" dirty="0" smtClean="0"/>
            </a:br>
            <a:endParaRPr lang="en-US" sz="2200" dirty="0" smtClean="0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042988" y="2420938"/>
            <a:ext cx="638651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/>
              <a:t>Most </a:t>
            </a:r>
            <a:r>
              <a:rPr lang="nl-NL" dirty="0" err="1"/>
              <a:t>people</a:t>
            </a:r>
            <a:r>
              <a:rPr lang="nl-NL" dirty="0"/>
              <a:t> live </a:t>
            </a:r>
            <a:r>
              <a:rPr lang="nl-NL" dirty="0" err="1"/>
              <a:t>there</a:t>
            </a:r>
            <a:r>
              <a:rPr lang="nl-NL" dirty="0"/>
              <a:t> (23%)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/>
              <a:t>Growing</a:t>
            </a:r>
            <a:r>
              <a:rPr lang="nl-NL" dirty="0"/>
              <a:t> in </a:t>
            </a:r>
            <a:r>
              <a:rPr lang="nl-NL" dirty="0" err="1"/>
              <a:t>numbers</a:t>
            </a:r>
            <a:r>
              <a:rPr lang="nl-NL" dirty="0"/>
              <a:t> (361 in 2005, 524 in 2025)</a:t>
            </a:r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r>
              <a:rPr lang="nl-NL" dirty="0" err="1"/>
              <a:t>Fast-paced</a:t>
            </a:r>
            <a:r>
              <a:rPr lang="nl-NL" dirty="0"/>
              <a:t>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 smtClean="0"/>
              <a:t>growth</a:t>
            </a: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  <a:p>
            <a:pPr lvl="2">
              <a:lnSpc>
                <a:spcPct val="150000"/>
              </a:lnSpc>
              <a:buSzPct val="80000"/>
              <a:buFont typeface="Wingdings 2" pitchFamily="18" charset="2"/>
              <a:buChar char=""/>
            </a:pPr>
            <a:endParaRPr lang="nl-NL" dirty="0"/>
          </a:p>
        </p:txBody>
      </p:sp>
      <p:pic>
        <p:nvPicPr>
          <p:cNvPr id="16390" name="Picture 2" descr="http://usajj.com/blog/wp-content/uploads/2010/02/Fav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714750"/>
            <a:ext cx="24622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753-772F-4795-A23F-1B33F7380641}" type="slidenum">
              <a:rPr lang="en-US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86728" cy="838200"/>
          </a:xfrm>
        </p:spPr>
        <p:txBody>
          <a:bodyPr/>
          <a:lstStyle/>
          <a:p>
            <a:r>
              <a:rPr lang="nl-NL" sz="2200" dirty="0" smtClean="0"/>
              <a:t>Step 2: </a:t>
            </a:r>
            <a:r>
              <a:rPr lang="nl-NL" sz="2200" dirty="0" err="1" smtClean="0"/>
              <a:t>Renewable</a:t>
            </a:r>
            <a:r>
              <a:rPr lang="nl-NL" sz="2200" dirty="0" smtClean="0"/>
              <a:t> Energy</a:t>
            </a:r>
            <a:br>
              <a:rPr lang="nl-NL" sz="2200" dirty="0" smtClean="0"/>
            </a:br>
            <a:r>
              <a:rPr lang="nl-NL" sz="2200" dirty="0" err="1" smtClean="0"/>
              <a:t>Looking</a:t>
            </a:r>
            <a:r>
              <a:rPr lang="nl-NL" sz="2200" dirty="0" smtClean="0"/>
              <a:t> </a:t>
            </a:r>
            <a:r>
              <a:rPr lang="nl-NL" sz="2200" dirty="0" err="1" smtClean="0"/>
              <a:t>beyond</a:t>
            </a:r>
            <a:r>
              <a:rPr lang="nl-NL" sz="2200" dirty="0" smtClean="0"/>
              <a:t> </a:t>
            </a:r>
            <a:r>
              <a:rPr lang="nl-NL" sz="2200" dirty="0" err="1" smtClean="0"/>
              <a:t>saving</a:t>
            </a:r>
            <a:r>
              <a:rPr lang="nl-NL" sz="2200" dirty="0" smtClean="0"/>
              <a:t> </a:t>
            </a:r>
            <a:r>
              <a:rPr lang="nl-NL" sz="2200" dirty="0" err="1" smtClean="0"/>
              <a:t>energy</a:t>
            </a:r>
            <a:r>
              <a:rPr lang="nl-NL" sz="2200" dirty="0" smtClean="0"/>
              <a:t>: </a:t>
            </a:r>
            <a:r>
              <a:rPr lang="nl-NL" sz="2200" dirty="0" err="1" smtClean="0"/>
              <a:t>new</a:t>
            </a:r>
            <a:r>
              <a:rPr lang="nl-NL" sz="2200" dirty="0" smtClean="0"/>
              <a:t> </a:t>
            </a:r>
            <a:r>
              <a:rPr lang="nl-NL" sz="2200" dirty="0" err="1" smtClean="0"/>
              <a:t>energy</a:t>
            </a:r>
            <a:r>
              <a:rPr lang="nl-NL" sz="2200" dirty="0" smtClean="0"/>
              <a:t> </a:t>
            </a:r>
            <a:r>
              <a:rPr lang="nl-NL" sz="2200" dirty="0" err="1" smtClean="0"/>
              <a:t>production</a:t>
            </a:r>
            <a:r>
              <a:rPr lang="nl-NL" sz="2200" dirty="0"/>
              <a:t/>
            </a:r>
            <a:br>
              <a:rPr lang="nl-NL" sz="2200" dirty="0"/>
            </a:br>
            <a:endParaRPr lang="en-US" sz="2200" dirty="0"/>
          </a:p>
        </p:txBody>
      </p:sp>
      <p:pic>
        <p:nvPicPr>
          <p:cNvPr id="6" name="Picture 46" descr="TriasEnergetica_ENG_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28868"/>
            <a:ext cx="3392487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753-772F-4795-A23F-1B33F7380641}" type="slidenum">
              <a:rPr lang="en-US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886728" cy="838200"/>
          </a:xfrm>
        </p:spPr>
        <p:txBody>
          <a:bodyPr/>
          <a:lstStyle/>
          <a:p>
            <a:r>
              <a:rPr lang="nl-NL" sz="2200" dirty="0" smtClean="0"/>
              <a:t>Step 2: </a:t>
            </a:r>
            <a:r>
              <a:rPr lang="nl-NL" sz="2200" dirty="0" err="1" smtClean="0"/>
              <a:t>Renewable</a:t>
            </a:r>
            <a:r>
              <a:rPr lang="nl-NL" sz="2200" dirty="0" smtClean="0"/>
              <a:t> Energy</a:t>
            </a:r>
            <a:br>
              <a:rPr lang="nl-NL" sz="2200" dirty="0" smtClean="0"/>
            </a:br>
            <a:r>
              <a:rPr lang="nl-NL" sz="2200" dirty="0" err="1" smtClean="0"/>
              <a:t>Looking</a:t>
            </a:r>
            <a:r>
              <a:rPr lang="nl-NL" sz="2200" dirty="0" smtClean="0"/>
              <a:t> </a:t>
            </a:r>
            <a:r>
              <a:rPr lang="nl-NL" sz="2200" dirty="0" err="1" smtClean="0"/>
              <a:t>beyond</a:t>
            </a:r>
            <a:r>
              <a:rPr lang="nl-NL" sz="2200" dirty="0" smtClean="0"/>
              <a:t> </a:t>
            </a:r>
            <a:r>
              <a:rPr lang="nl-NL" sz="2200" dirty="0" err="1" smtClean="0"/>
              <a:t>saving</a:t>
            </a:r>
            <a:r>
              <a:rPr lang="nl-NL" sz="2200" dirty="0" smtClean="0"/>
              <a:t> </a:t>
            </a:r>
            <a:r>
              <a:rPr lang="nl-NL" sz="2200" dirty="0" err="1" smtClean="0"/>
              <a:t>energy</a:t>
            </a:r>
            <a:r>
              <a:rPr lang="nl-NL" sz="2200" dirty="0" smtClean="0"/>
              <a:t>: </a:t>
            </a:r>
            <a:r>
              <a:rPr lang="nl-NL" sz="2200" dirty="0" err="1" smtClean="0"/>
              <a:t>new</a:t>
            </a:r>
            <a:r>
              <a:rPr lang="nl-NL" sz="2200" dirty="0" smtClean="0"/>
              <a:t> </a:t>
            </a:r>
            <a:r>
              <a:rPr lang="nl-NL" sz="2200" dirty="0" err="1" smtClean="0"/>
              <a:t>energy</a:t>
            </a:r>
            <a:r>
              <a:rPr lang="nl-NL" sz="2200" dirty="0" smtClean="0"/>
              <a:t> </a:t>
            </a:r>
            <a:r>
              <a:rPr lang="nl-NL" sz="2200" dirty="0" err="1" smtClean="0"/>
              <a:t>production</a:t>
            </a:r>
            <a:r>
              <a:rPr lang="nl-NL" sz="2200" dirty="0"/>
              <a:t/>
            </a:r>
            <a:br>
              <a:rPr lang="nl-NL" sz="2200" dirty="0"/>
            </a:br>
            <a:endParaRPr lang="en-US" sz="2200" dirty="0"/>
          </a:p>
        </p:txBody>
      </p:sp>
      <p:pic>
        <p:nvPicPr>
          <p:cNvPr id="6" name="Picture 46" descr="TriasEnergetica_ENG_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28868"/>
            <a:ext cx="3392487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 rot="9010168">
            <a:off x="4964516" y="2796848"/>
            <a:ext cx="500066" cy="171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EADI Expert Meeting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9E64-9DA4-4A68-BAC5-FADBC0101707}" type="slidenum">
              <a:rPr lang="en-US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200"/>
              <a:t>Policy Options for Cities</a:t>
            </a:r>
            <a:br>
              <a:rPr lang="nl-NL" sz="2200"/>
            </a:br>
            <a:r>
              <a:rPr lang="nl-NL" sz="2000"/>
              <a:t>How to promote Renewable Energy Generation</a:t>
            </a:r>
            <a:endParaRPr lang="en-US" sz="2000"/>
          </a:p>
        </p:txBody>
      </p:sp>
      <p:pic>
        <p:nvPicPr>
          <p:cNvPr id="54319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88909" y="1274471"/>
            <a:ext cx="3915158" cy="553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412</Words>
  <Application>Microsoft Office PowerPoint</Application>
  <PresentationFormat>On-screen Show (4:3)</PresentationFormat>
  <Paragraphs>121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 2</vt:lpstr>
      <vt:lpstr>Standaardontwerp</vt:lpstr>
      <vt:lpstr>Entrepreneurial green cities</vt:lpstr>
      <vt:lpstr>Step 1: Global city networks Looking beyond rankings: every city is global in its own ways </vt:lpstr>
      <vt:lpstr>Step 1: Global city networks Looking beyond rankings: every city is global in its own ways </vt:lpstr>
      <vt:lpstr>Step 1: Global city networks Looking beyond rankings: every city is global in its own ways </vt:lpstr>
      <vt:lpstr>Step 1: Global city networks Looking beyond rankings: every city is global in its own ways </vt:lpstr>
      <vt:lpstr>Looking at medium-size cities Why the 1-5 million category is important: the bad news </vt:lpstr>
      <vt:lpstr>Step 2: Renewable Energy Looking beyond saving energy: new energy production </vt:lpstr>
      <vt:lpstr>Step 2: Renewable Energy Looking beyond saving energy: new energy production </vt:lpstr>
      <vt:lpstr>Policy Options for Cities How to promote Renewable Energy Generation</vt:lpstr>
      <vt:lpstr>Urban governance and the green agenda Two trends in going green </vt:lpstr>
      <vt:lpstr>Entrepreneurial green cities Two trends in going green </vt:lpstr>
      <vt:lpstr>Step 3: Entrepreneurial green city Looking beyond the first experiments </vt:lpstr>
      <vt:lpstr>Renewable Energy Investment trends in an emerging sector - SOLAR</vt:lpstr>
      <vt:lpstr>Renewable Energy Investment trends in an emerging sector - WIND</vt:lpstr>
      <vt:lpstr>Case Study: Cape Town Dilemma’s of a pioneer</vt:lpstr>
      <vt:lpstr>Way Forward Research Questions</vt:lpstr>
      <vt:lpstr>Slide 17</vt:lpstr>
      <vt:lpstr>Looking at the world’s periphery Why emerging markets matter </vt:lpstr>
    </vt:vector>
  </TitlesOfParts>
  <Company>moi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</dc:creator>
  <cp:lastModifiedBy>ulimans</cp:lastModifiedBy>
  <cp:revision>51</cp:revision>
  <dcterms:created xsi:type="dcterms:W3CDTF">2007-08-09T18:52:28Z</dcterms:created>
  <dcterms:modified xsi:type="dcterms:W3CDTF">2010-05-27T13:31:51Z</dcterms:modified>
</cp:coreProperties>
</file>